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7" r:id="rId12"/>
    <p:sldId id="296" r:id="rId13"/>
    <p:sldId id="298" r:id="rId14"/>
    <p:sldId id="299" r:id="rId15"/>
    <p:sldId id="300" r:id="rId16"/>
    <p:sldId id="301" r:id="rId17"/>
    <p:sldId id="302" r:id="rId18"/>
    <p:sldId id="303" r:id="rId19"/>
    <p:sldId id="304" r:id="rId2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3C2"/>
    <a:srgbClr val="3D45FF"/>
    <a:srgbClr val="FF6E3D"/>
    <a:srgbClr val="52DC4B"/>
    <a:srgbClr val="3FFFFF"/>
    <a:srgbClr val="2DC8FF"/>
    <a:srgbClr val="00B0F0"/>
    <a:srgbClr val="61D6FF"/>
    <a:srgbClr val="00F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58" autoAdjust="0"/>
  </p:normalViewPr>
  <p:slideViewPr>
    <p:cSldViewPr snapToGrid="0">
      <p:cViewPr varScale="1">
        <p:scale>
          <a:sx n="72" d="100"/>
          <a:sy n="72" d="100"/>
        </p:scale>
        <p:origin x="19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BFCF-D984-439C-A8A4-0FFB009B638E}" type="datetimeFigureOut">
              <a:rPr lang="en-GB" smtClean="0"/>
              <a:t>21/05/2023</a:t>
            </a:fld>
            <a:endParaRPr lang="en-GB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93459-8BDD-4582-9417-60C47B352662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628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E93459-8BDD-4582-9417-60C47B35266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080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E93459-8BDD-4582-9417-60C47B35266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7436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E93459-8BDD-4582-9417-60C47B35266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107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E93459-8BDD-4582-9417-60C47B35266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9662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E93459-8BDD-4582-9417-60C47B35266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1554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E93459-8BDD-4582-9417-60C47B35266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9818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E93459-8BDD-4582-9417-60C47B35266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201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93459-8BDD-4582-9417-60C47B352662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5168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 figura 1 permitiu ter uma ideia da distribuição das resoluções presentes nas imagens do </a:t>
            </a:r>
            <a:r>
              <a:rPr lang="pt-PT" sz="1800" i="1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dataset</a:t>
            </a:r>
            <a:r>
              <a:rPr lang="pt-PT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sendo essencial para os modelos um redimensionamento para que todas fiquem do mesmo tamanho (tamanho determinado na camada de input).</a:t>
            </a:r>
          </a:p>
          <a:p>
            <a:endParaRPr lang="pt-PT" sz="1800" kern="0" dirty="0">
              <a:effectLst/>
              <a:latin typeface="Calibri" panose="020F0502020204030204" pitchFamily="34" charset="0"/>
            </a:endParaRPr>
          </a:p>
          <a:p>
            <a:r>
              <a:rPr lang="pt-PT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1 - Tendo em conta que o poder computacional necessário para treinar os modelos é tanto maior quanto maior o número de pixéis, foi decidido realizar um redimensionamento de todas as imagens para uma resolução 32x32.</a:t>
            </a:r>
          </a:p>
          <a:p>
            <a:endParaRPr lang="pt-PT" sz="1800" kern="0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2 - A redução de imagens através da remoção de pixéis, permite a preservação de certas características presentes originalmente, sendo esta abordagem, neste caso, preferível. (Do que </a:t>
            </a:r>
            <a:r>
              <a:rPr lang="pt-PT" sz="12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upsampling</a:t>
            </a:r>
            <a:r>
              <a:rPr lang="pt-PT" sz="12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)</a:t>
            </a: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E93459-8BDD-4582-9417-60C47B35266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299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 figura 2 permite perceber que o conjunto de dados se encontra bastante desequilibrado, contendo classes com aproximadamente 200 imagens e outras com 2000. 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E93459-8BDD-4582-9417-60C47B35266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533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 figura 2 permite perceber que o conjunto de dados se encontra bastante desequilibrado, contendo classes com aproximadamente 200 imagens e outras com 2000. 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E93459-8BDD-4582-9417-60C47B35266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938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E93459-8BDD-4582-9417-60C47B35266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0318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E93459-8BDD-4582-9417-60C47B35266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0068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93459-8BDD-4582-9417-60C47B35266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892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E93459-8BDD-4582-9417-60C47B35266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965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E93459-8BDD-4582-9417-60C47B35266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353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E6393C-513C-170B-5DE0-DA1C900B4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86AC8B-2B66-ADB1-F9A6-1B94C2D9F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FF5AF3A-57A7-9362-5103-56DAE27BA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CF56-91DD-442E-A046-659DB1869FF2}" type="datetimeFigureOut">
              <a:rPr lang="pt-PT" smtClean="0"/>
              <a:t>21/05/2023</a:t>
            </a:fld>
            <a:endParaRPr lang="pt-PT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E688CF8-33B4-05C2-8E8F-3DB569364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3BC8D78-8103-19FC-9B76-674495EAE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73425-5F5A-4480-AB76-CD3CC25A2F28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3087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00CE5C-AC4D-0BA9-A6E3-43CA8116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F07EA7E-849C-43EB-047B-9DC40F2AD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E07F960-A6DD-025C-E3AD-84203E70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CF56-91DD-442E-A046-659DB1869FF2}" type="datetimeFigureOut">
              <a:rPr lang="pt-PT" smtClean="0"/>
              <a:t>21/05/2023</a:t>
            </a:fld>
            <a:endParaRPr lang="pt-PT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6FBAD9F-BC13-FA91-1C24-CE854755F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E5BE25F-6512-623E-011C-D5FF869F8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73425-5F5A-4480-AB76-CD3CC25A2F28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73490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C044732-5707-CB6B-1BE6-E020A668C1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B90D0B7E-EF9E-5413-6CE5-8759C53DA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4F17479-FB3E-7F51-B88A-4C9919519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CF56-91DD-442E-A046-659DB1869FF2}" type="datetimeFigureOut">
              <a:rPr lang="pt-PT" smtClean="0"/>
              <a:t>21/05/2023</a:t>
            </a:fld>
            <a:endParaRPr lang="pt-PT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452A0DB-D832-C80B-01AE-DA534A58F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F10F552-B41E-92AD-0C70-4F073EE3B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73425-5F5A-4480-AB76-CD3CC25A2F28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75567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2D903C-B879-CE8F-82DE-C66679481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5A07305-981E-1F6E-E855-60454C261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83C26BD-D259-7C21-C789-8F8E6D3A8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CF56-91DD-442E-A046-659DB1869FF2}" type="datetimeFigureOut">
              <a:rPr lang="pt-PT" smtClean="0"/>
              <a:t>21/05/2023</a:t>
            </a:fld>
            <a:endParaRPr lang="pt-PT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07C32F2-8280-CE1D-6BDB-F17617837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E42A39A-7BC4-2BB5-029C-5C829484D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73425-5F5A-4480-AB76-CD3CC25A2F28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6177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FDC8D-239C-A969-83A2-681F64A1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7B46FFD-F569-590A-5E88-213A8B2DD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9AC8185-AE61-D366-2FDA-1F6E4499B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CF56-91DD-442E-A046-659DB1869FF2}" type="datetimeFigureOut">
              <a:rPr lang="pt-PT" smtClean="0"/>
              <a:t>21/05/2023</a:t>
            </a:fld>
            <a:endParaRPr lang="pt-PT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5C2A126-CBB3-C51A-2A54-FD029012A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B940639-8E2D-D0B6-FBA3-CC3606577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73425-5F5A-4480-AB76-CD3CC25A2F28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93427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68C7A2-AA9D-0E34-DF1E-B63A52B1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D135D6-6B83-D125-A64A-4FA5E7F89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BA08092-6035-6E4C-6F70-5BE0C0BE1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508B9FF-7467-5AC6-4505-7AF7ED4A0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CF56-91DD-442E-A046-659DB1869FF2}" type="datetimeFigureOut">
              <a:rPr lang="pt-PT" smtClean="0"/>
              <a:t>21/05/2023</a:t>
            </a:fld>
            <a:endParaRPr lang="pt-PT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BD8BF46-122F-42BA-18BA-FAED0B69A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0C0C7A0-EBEE-E2F0-2AF6-8BAEA5F73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73425-5F5A-4480-AB76-CD3CC25A2F28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77210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B9EA17-9985-A224-ED57-189EE5674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0AD65B1-409D-8E87-D4EE-08CE76CEC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410AB1B7-6F3F-F8FF-95CF-101B5FC7CB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3217451-5F7C-E7AA-4829-E2C85583B9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3B0D5438-75EF-A13D-F86A-3B707FAC0A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5B92128C-3345-30D1-6C4E-59A76783E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CF56-91DD-442E-A046-659DB1869FF2}" type="datetimeFigureOut">
              <a:rPr lang="pt-PT" smtClean="0"/>
              <a:t>21/05/2023</a:t>
            </a:fld>
            <a:endParaRPr lang="pt-PT" dirty="0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534EBC72-0D6E-33DD-A13D-E9787DB19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291391C9-8FB7-C8F0-C7EF-8A6C4295E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73425-5F5A-4480-AB76-CD3CC25A2F28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59761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9AE8D1-8C35-289A-6674-83AAF56E2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30609AE9-6556-A373-B5E3-40EC47291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CF56-91DD-442E-A046-659DB1869FF2}" type="datetimeFigureOut">
              <a:rPr lang="pt-PT" smtClean="0"/>
              <a:t>21/05/2023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273ADA2-0FBD-9E7F-AE21-B11178732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A17F846-A6BE-615D-13B4-0903BBD5D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73425-5F5A-4480-AB76-CD3CC25A2F28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6406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EE770EC1-ABAB-08AE-81F9-488D7330F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CF56-91DD-442E-A046-659DB1869FF2}" type="datetimeFigureOut">
              <a:rPr lang="pt-PT" smtClean="0"/>
              <a:t>21/05/2023</a:t>
            </a:fld>
            <a:endParaRPr lang="pt-PT" dirty="0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16F21CB0-CDAC-FEC6-9C5B-50209AA57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ABAA072-926A-DC21-A36A-CB9BCA000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73425-5F5A-4480-AB76-CD3CC25A2F28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6755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DC5F7E-6CD7-C1E1-5F31-1117AC4BF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3D2D7C4-3ED7-ABE1-A2AF-A32E3BD19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29A2574-4A5D-548C-23FF-26CAAA96C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CD0A1661-AA99-B05F-5E48-8056461A8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CF56-91DD-442E-A046-659DB1869FF2}" type="datetimeFigureOut">
              <a:rPr lang="pt-PT" smtClean="0"/>
              <a:t>21/05/2023</a:t>
            </a:fld>
            <a:endParaRPr lang="pt-PT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09B319F-3800-AA06-D98B-D5DA1AA1D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1E9D9F5-9143-9510-75AF-D152C09E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73425-5F5A-4480-AB76-CD3CC25A2F28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2316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FFB33-6900-5BAA-A053-8C5F76B1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2EC4E1BE-643C-F0F2-C7FC-09B8B6D776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3C164F2-3644-8FAF-26FE-9F599A5CB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238D3E1-74A6-0EB1-3920-EC9EE19C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CF56-91DD-442E-A046-659DB1869FF2}" type="datetimeFigureOut">
              <a:rPr lang="pt-PT" smtClean="0"/>
              <a:t>21/05/2023</a:t>
            </a:fld>
            <a:endParaRPr lang="pt-PT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B0F692D-8456-0153-85E7-5D0C9FFDF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586F0D1-CF08-05AF-4595-CA66E63A9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73425-5F5A-4480-AB76-CD3CC25A2F28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40802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753D3EF5-F017-4C77-77CD-E9AE84239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6A0C81D-4DB1-64D2-649B-BA4D6E7DA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161DEC0-1C87-157F-EB17-19CBE0307A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7CF56-91DD-442E-A046-659DB1869FF2}" type="datetimeFigureOut">
              <a:rPr lang="pt-PT" smtClean="0"/>
              <a:t>21/05/2023</a:t>
            </a:fld>
            <a:endParaRPr lang="pt-PT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AF25DCA-C6EC-C41F-A338-7DDCADB4D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7BBF111-D844-0902-6623-A99ADF9FF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73425-5F5A-4480-AB76-CD3CC25A2F28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10643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2.jpe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STOP... or not, using road signs in adverts?">
            <a:extLst>
              <a:ext uri="{FF2B5EF4-FFF2-40B4-BE49-F238E27FC236}">
                <a16:creationId xmlns:a16="http://schemas.microsoft.com/office/drawing/2014/main" id="{1B67B31C-CF1C-8D32-587F-8330CB0FB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66" y="-2"/>
            <a:ext cx="1030521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20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1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C15E849A-D228-10BF-E05D-AB5A95C6343F}"/>
              </a:ext>
            </a:extLst>
          </p:cNvPr>
          <p:cNvSpPr txBox="1"/>
          <p:nvPr/>
        </p:nvSpPr>
        <p:spPr>
          <a:xfrm>
            <a:off x="85727" y="838985"/>
            <a:ext cx="3925626" cy="381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6600" dirty="0">
              <a:solidFill>
                <a:schemeClr val="bg1"/>
              </a:solidFill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4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GB" sz="4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raffic </a:t>
            </a:r>
            <a:r>
              <a:rPr lang="en-GB" sz="4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GB" sz="4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ign </a:t>
            </a:r>
            <a:r>
              <a:rPr lang="en-GB" sz="4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GB" sz="4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lassification with CNN and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4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Transfer Learning</a:t>
            </a:r>
            <a:endParaRPr lang="pt-PT" sz="4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350F7AC-277F-79BC-5989-CBFE5DA11C55}"/>
              </a:ext>
            </a:extLst>
          </p:cNvPr>
          <p:cNvSpPr txBox="1"/>
          <p:nvPr/>
        </p:nvSpPr>
        <p:spPr>
          <a:xfrm>
            <a:off x="85727" y="5413847"/>
            <a:ext cx="4025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>
                <a:solidFill>
                  <a:schemeClr val="bg1"/>
                </a:solidFill>
              </a:rPr>
              <a:t>Advanced</a:t>
            </a:r>
            <a:r>
              <a:rPr lang="pt-PT" dirty="0">
                <a:solidFill>
                  <a:schemeClr val="bg1"/>
                </a:solidFill>
              </a:rPr>
              <a:t> </a:t>
            </a:r>
            <a:r>
              <a:rPr lang="pt-PT" dirty="0" err="1">
                <a:solidFill>
                  <a:schemeClr val="bg1"/>
                </a:solidFill>
              </a:rPr>
              <a:t>Machine</a:t>
            </a:r>
            <a:r>
              <a:rPr lang="pt-PT" dirty="0">
                <a:solidFill>
                  <a:schemeClr val="bg1"/>
                </a:solidFill>
              </a:rPr>
              <a:t> </a:t>
            </a:r>
            <a:r>
              <a:rPr lang="pt-PT" dirty="0" err="1">
                <a:solidFill>
                  <a:schemeClr val="bg1"/>
                </a:solidFill>
              </a:rPr>
              <a:t>Learning</a:t>
            </a:r>
            <a:endParaRPr lang="pt-PT" dirty="0">
              <a:solidFill>
                <a:schemeClr val="bg1"/>
              </a:solidFill>
            </a:endParaRPr>
          </a:p>
          <a:p>
            <a:pPr algn="ctr"/>
            <a:r>
              <a:rPr lang="pt-PT" dirty="0">
                <a:solidFill>
                  <a:schemeClr val="bg1"/>
                </a:solidFill>
              </a:rPr>
              <a:t>João Faia – 47051</a:t>
            </a:r>
          </a:p>
          <a:p>
            <a:pPr algn="ctr"/>
            <a:r>
              <a:rPr lang="pt-PT" dirty="0">
                <a:solidFill>
                  <a:schemeClr val="bg1"/>
                </a:solidFill>
              </a:rPr>
              <a:t>Tomás </a:t>
            </a:r>
            <a:r>
              <a:rPr lang="pt-PT" dirty="0" err="1">
                <a:solidFill>
                  <a:schemeClr val="bg1"/>
                </a:solidFill>
              </a:rPr>
              <a:t>Oom</a:t>
            </a:r>
            <a:r>
              <a:rPr lang="pt-PT" dirty="0">
                <a:solidFill>
                  <a:schemeClr val="bg1"/>
                </a:solidFill>
              </a:rPr>
              <a:t> – 59447 </a:t>
            </a:r>
          </a:p>
          <a:p>
            <a:pPr algn="ctr"/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950BB655-CDEF-D014-63E8-0C75A0262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41" y="254785"/>
            <a:ext cx="11684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3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7AB4855-56BF-4E26-BDEB-7D0CC646206E}"/>
              </a:ext>
            </a:extLst>
          </p:cNvPr>
          <p:cNvSpPr txBox="1"/>
          <p:nvPr/>
        </p:nvSpPr>
        <p:spPr>
          <a:xfrm>
            <a:off x="84838" y="474829"/>
            <a:ext cx="5058661" cy="1318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0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 pitchFamily="34" charset="0"/>
                <a:cs typeface="+mn-cs"/>
              </a:rPr>
              <a:t>Transfer</a:t>
            </a:r>
            <a:r>
              <a:rPr kumimoji="0" lang="pt-PT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 pitchFamily="34" charset="0"/>
                <a:cs typeface="+mn-cs"/>
              </a:rPr>
              <a:t> </a:t>
            </a:r>
            <a:r>
              <a:rPr kumimoji="0" lang="pt-PT" sz="40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 pitchFamily="34" charset="0"/>
                <a:cs typeface="+mn-cs"/>
              </a:rPr>
              <a:t>Learning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BABE9BD-4B80-58B5-2495-1C97414F58F2}"/>
              </a:ext>
            </a:extLst>
          </p:cNvPr>
          <p:cNvGrpSpPr/>
          <p:nvPr/>
        </p:nvGrpSpPr>
        <p:grpSpPr>
          <a:xfrm>
            <a:off x="5251065" y="-4298"/>
            <a:ext cx="6933036" cy="6857456"/>
            <a:chOff x="4098199" y="0"/>
            <a:chExt cx="8093800" cy="6857456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F3F7BD5-A485-36D0-8054-A711A5A8F9D4}"/>
                </a:ext>
              </a:extLst>
            </p:cNvPr>
            <p:cNvSpPr/>
            <p:nvPr/>
          </p:nvSpPr>
          <p:spPr>
            <a:xfrm>
              <a:off x="4231532" y="0"/>
              <a:ext cx="7960467" cy="6857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23E053D-A54A-E4AA-72D6-F5CEF5288845}"/>
                </a:ext>
              </a:extLst>
            </p:cNvPr>
            <p:cNvSpPr/>
            <p:nvPr/>
          </p:nvSpPr>
          <p:spPr>
            <a:xfrm>
              <a:off x="4098199" y="3616835"/>
              <a:ext cx="451384" cy="31146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9183" y="0"/>
            <a:ext cx="874718" cy="6867426"/>
            <a:chOff x="3660842" y="0"/>
            <a:chExt cx="874718" cy="6867426"/>
          </a:xfrm>
        </p:grpSpPr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69202" y="3001069"/>
              <a:ext cx="6857999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69200" y="2991642"/>
              <a:ext cx="6857999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910ABB67-D426-8ACC-7B0B-786D8F9F6C9B}"/>
              </a:ext>
            </a:extLst>
          </p:cNvPr>
          <p:cNvSpPr txBox="1"/>
          <p:nvPr/>
        </p:nvSpPr>
        <p:spPr>
          <a:xfrm>
            <a:off x="103101" y="1793093"/>
            <a:ext cx="4632978" cy="687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PT" sz="2100" b="1" dirty="0">
                <a:solidFill>
                  <a:schemeClr val="bg1"/>
                </a:solidFill>
              </a:rPr>
              <a:t>ResNet50 </a:t>
            </a:r>
            <a:r>
              <a:rPr lang="pt-PT" sz="2100" b="1" dirty="0" err="1">
                <a:solidFill>
                  <a:schemeClr val="bg1"/>
                </a:solidFill>
              </a:rPr>
              <a:t>and</a:t>
            </a:r>
            <a:r>
              <a:rPr lang="pt-PT" sz="2100" b="1" dirty="0">
                <a:solidFill>
                  <a:schemeClr val="bg1"/>
                </a:solidFill>
              </a:rPr>
              <a:t> DenseNet121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1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PT" sz="2100" b="1" dirty="0" err="1">
                <a:solidFill>
                  <a:schemeClr val="bg1"/>
                </a:solidFill>
              </a:rPr>
              <a:t>Pre-trained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on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ImageNet</a:t>
            </a:r>
            <a:endParaRPr lang="pt-PT" sz="21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1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PT" sz="2100" b="1" dirty="0" err="1">
                <a:solidFill>
                  <a:schemeClr val="bg1"/>
                </a:solidFill>
              </a:rPr>
              <a:t>All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weights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frozen</a:t>
            </a:r>
            <a:endParaRPr lang="pt-PT" sz="21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1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PT" sz="2100" b="1" dirty="0" err="1">
                <a:solidFill>
                  <a:schemeClr val="bg1"/>
                </a:solidFill>
              </a:rPr>
              <a:t>Added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both</a:t>
            </a:r>
            <a:r>
              <a:rPr lang="pt-PT" sz="2100" b="1" dirty="0">
                <a:solidFill>
                  <a:schemeClr val="bg1"/>
                </a:solidFill>
              </a:rPr>
              <a:t> output </a:t>
            </a:r>
            <a:r>
              <a:rPr lang="pt-PT" sz="2100" b="1" dirty="0" err="1">
                <a:solidFill>
                  <a:schemeClr val="bg1"/>
                </a:solidFill>
              </a:rPr>
              <a:t>layers</a:t>
            </a:r>
            <a:endParaRPr lang="pt-PT" sz="21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1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PT" sz="2100" b="1" dirty="0" err="1">
                <a:solidFill>
                  <a:schemeClr val="bg1"/>
                </a:solidFill>
              </a:rPr>
              <a:t>Added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fully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connected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layer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with</a:t>
            </a:r>
            <a:r>
              <a:rPr lang="pt-PT" sz="2100" b="1" dirty="0">
                <a:solidFill>
                  <a:schemeClr val="bg1"/>
                </a:solidFill>
              </a:rPr>
              <a:t> 512 </a:t>
            </a:r>
            <a:r>
              <a:rPr lang="pt-PT" sz="2100" b="1" dirty="0" err="1">
                <a:solidFill>
                  <a:schemeClr val="bg1"/>
                </a:solidFill>
              </a:rPr>
              <a:t>units</a:t>
            </a:r>
            <a:endParaRPr lang="pt-PT" sz="21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1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PT" sz="2100" b="1" dirty="0" err="1">
                <a:solidFill>
                  <a:schemeClr val="bg1"/>
                </a:solidFill>
              </a:rPr>
              <a:t>Dropout</a:t>
            </a:r>
            <a:r>
              <a:rPr lang="pt-PT" sz="2100" b="1" dirty="0">
                <a:solidFill>
                  <a:schemeClr val="bg1"/>
                </a:solidFill>
              </a:rPr>
              <a:t> 50%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1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1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1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1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1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1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1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1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PT" sz="21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The Annotated ResNet-50. Explaining how ResNet-50 works and why… | by  Suvaditya Mukherjee | Towards Data Science">
            <a:extLst>
              <a:ext uri="{FF2B5EF4-FFF2-40B4-BE49-F238E27FC236}">
                <a16:creationId xmlns:a16="http://schemas.microsoft.com/office/drawing/2014/main" id="{792EC6B5-5DAF-8BA1-1FCC-9A7941A2B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030" y="834772"/>
            <a:ext cx="6665753" cy="214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architecture of DenseNet121 with Dense block (D) Transition blocks... |  Download Scientific Diagram">
            <a:extLst>
              <a:ext uri="{FF2B5EF4-FFF2-40B4-BE49-F238E27FC236}">
                <a16:creationId xmlns:a16="http://schemas.microsoft.com/office/drawing/2014/main" id="{C7D6B8DE-2BBA-239A-82BD-E5506256F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714" y="4023335"/>
            <a:ext cx="5985595" cy="19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51D99C8-D14C-0CBC-1DEB-75BBC3087570}"/>
              </a:ext>
            </a:extLst>
          </p:cNvPr>
          <p:cNvSpPr txBox="1"/>
          <p:nvPr/>
        </p:nvSpPr>
        <p:spPr>
          <a:xfrm>
            <a:off x="7114473" y="3807392"/>
            <a:ext cx="3108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DenseNet121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87424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7AB4855-56BF-4E26-BDEB-7D0CC646206E}"/>
              </a:ext>
            </a:extLst>
          </p:cNvPr>
          <p:cNvSpPr txBox="1"/>
          <p:nvPr/>
        </p:nvSpPr>
        <p:spPr>
          <a:xfrm>
            <a:off x="84838" y="357866"/>
            <a:ext cx="5058661" cy="1318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0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 pitchFamily="34" charset="0"/>
                <a:cs typeface="+mn-cs"/>
              </a:rPr>
              <a:t>Results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BABE9BD-4B80-58B5-2495-1C97414F58F2}"/>
              </a:ext>
            </a:extLst>
          </p:cNvPr>
          <p:cNvGrpSpPr/>
          <p:nvPr/>
        </p:nvGrpSpPr>
        <p:grpSpPr>
          <a:xfrm>
            <a:off x="5251065" y="-4298"/>
            <a:ext cx="6933036" cy="6857456"/>
            <a:chOff x="4098199" y="0"/>
            <a:chExt cx="8093800" cy="6857456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F3F7BD5-A485-36D0-8054-A711A5A8F9D4}"/>
                </a:ext>
              </a:extLst>
            </p:cNvPr>
            <p:cNvSpPr/>
            <p:nvPr/>
          </p:nvSpPr>
          <p:spPr>
            <a:xfrm>
              <a:off x="4231532" y="0"/>
              <a:ext cx="7960467" cy="6857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23E053D-A54A-E4AA-72D6-F5CEF5288845}"/>
                </a:ext>
              </a:extLst>
            </p:cNvPr>
            <p:cNvSpPr/>
            <p:nvPr/>
          </p:nvSpPr>
          <p:spPr>
            <a:xfrm>
              <a:off x="4098199" y="3616835"/>
              <a:ext cx="451384" cy="31146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9183" y="0"/>
            <a:ext cx="874718" cy="6867426"/>
            <a:chOff x="3660842" y="0"/>
            <a:chExt cx="874718" cy="6867426"/>
          </a:xfrm>
        </p:grpSpPr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69202" y="3001069"/>
              <a:ext cx="6857999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69200" y="2991642"/>
              <a:ext cx="6857999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910ABB67-D426-8ACC-7B0B-786D8F9F6C9B}"/>
              </a:ext>
            </a:extLst>
          </p:cNvPr>
          <p:cNvSpPr txBox="1"/>
          <p:nvPr/>
        </p:nvSpPr>
        <p:spPr>
          <a:xfrm>
            <a:off x="425424" y="2501838"/>
            <a:ext cx="4413755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PT" sz="2100" b="1" dirty="0">
                <a:solidFill>
                  <a:schemeClr val="bg1"/>
                </a:solidFill>
              </a:rPr>
              <a:t>CNN-1 </a:t>
            </a:r>
            <a:r>
              <a:rPr lang="pt-PT" sz="2100" b="1" dirty="0" err="1">
                <a:solidFill>
                  <a:schemeClr val="bg1"/>
                </a:solidFill>
              </a:rPr>
              <a:t>stabilized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faster</a:t>
            </a:r>
            <a:endParaRPr lang="pt-PT" sz="2100" b="1" dirty="0">
              <a:solidFill>
                <a:schemeClr val="bg1"/>
              </a:solidFill>
            </a:endParaRPr>
          </a:p>
          <a:p>
            <a:pPr algn="just"/>
            <a:endParaRPr lang="pt-PT" sz="21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PT" sz="2100" b="1" dirty="0">
                <a:solidFill>
                  <a:schemeClr val="bg1"/>
                </a:solidFill>
              </a:rPr>
              <a:t>CNN-2 </a:t>
            </a:r>
            <a:r>
              <a:rPr lang="pt-PT" sz="2100" b="1" dirty="0" err="1">
                <a:solidFill>
                  <a:schemeClr val="bg1"/>
                </a:solidFill>
              </a:rPr>
              <a:t>better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validation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accuracy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than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train</a:t>
            </a:r>
            <a:r>
              <a:rPr lang="pt-PT" sz="2100" b="1" dirty="0">
                <a:solidFill>
                  <a:schemeClr val="bg1"/>
                </a:solidFill>
              </a:rPr>
              <a:t>: </a:t>
            </a:r>
            <a:r>
              <a:rPr lang="pt-PT" sz="2100" b="1" dirty="0" err="1">
                <a:solidFill>
                  <a:schemeClr val="bg1"/>
                </a:solidFill>
              </a:rPr>
              <a:t>Good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regularisation</a:t>
            </a:r>
            <a:endParaRPr lang="pt-PT" sz="21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PT" sz="21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PT" sz="2100" b="1" dirty="0">
                <a:solidFill>
                  <a:schemeClr val="bg1"/>
                </a:solidFill>
              </a:rPr>
              <a:t>CNN-1 </a:t>
            </a:r>
            <a:r>
              <a:rPr lang="pt-PT" sz="2100" b="1" dirty="0" err="1">
                <a:solidFill>
                  <a:schemeClr val="bg1"/>
                </a:solidFill>
              </a:rPr>
              <a:t>better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accuracy</a:t>
            </a:r>
            <a:r>
              <a:rPr lang="pt-PT" sz="2100" b="1" dirty="0">
                <a:solidFill>
                  <a:schemeClr val="bg1"/>
                </a:solidFill>
              </a:rPr>
              <a:t> – 0.97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PT" sz="21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PT" sz="2100" b="1" dirty="0">
                <a:solidFill>
                  <a:schemeClr val="bg1"/>
                </a:solidFill>
              </a:rPr>
              <a:t>CNN-1 </a:t>
            </a:r>
            <a:r>
              <a:rPr lang="pt-PT" sz="2100" b="1" dirty="0" err="1">
                <a:solidFill>
                  <a:schemeClr val="bg1"/>
                </a:solidFill>
              </a:rPr>
              <a:t>filters</a:t>
            </a:r>
            <a:r>
              <a:rPr lang="pt-PT" sz="2100" b="1" dirty="0">
                <a:solidFill>
                  <a:schemeClr val="bg1"/>
                </a:solidFill>
              </a:rPr>
              <a:t> capture more </a:t>
            </a:r>
            <a:r>
              <a:rPr lang="pt-PT" sz="2100" b="1" dirty="0" err="1">
                <a:solidFill>
                  <a:schemeClr val="bg1"/>
                </a:solidFill>
              </a:rPr>
              <a:t>high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level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features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than</a:t>
            </a:r>
            <a:r>
              <a:rPr lang="pt-PT" sz="2100" b="1" dirty="0">
                <a:solidFill>
                  <a:schemeClr val="bg1"/>
                </a:solidFill>
              </a:rPr>
              <a:t> CNN-2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PT" sz="21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100" b="1" dirty="0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C8E3D3-8512-C887-4EE1-5EE597F81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505" y="24764"/>
            <a:ext cx="5308565" cy="341366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0311061-5D3F-7A3C-FF22-493D7C870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505" y="3519267"/>
            <a:ext cx="5308565" cy="337175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C9E7C68-44D3-67D6-E319-1E2B2FDC794A}"/>
              </a:ext>
            </a:extLst>
          </p:cNvPr>
          <p:cNvSpPr txBox="1"/>
          <p:nvPr/>
        </p:nvSpPr>
        <p:spPr>
          <a:xfrm>
            <a:off x="5767383" y="764629"/>
            <a:ext cx="901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CNN-1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E8E4008-67E2-9700-053E-8A48EE0A9B86}"/>
              </a:ext>
            </a:extLst>
          </p:cNvPr>
          <p:cNvSpPr txBox="1"/>
          <p:nvPr/>
        </p:nvSpPr>
        <p:spPr>
          <a:xfrm>
            <a:off x="5830983" y="3808893"/>
            <a:ext cx="901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CNN-2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72FA4D0-C405-3903-93B5-3B997DB05F0A}"/>
              </a:ext>
            </a:extLst>
          </p:cNvPr>
          <p:cNvSpPr txBox="1"/>
          <p:nvPr/>
        </p:nvSpPr>
        <p:spPr>
          <a:xfrm>
            <a:off x="1397456" y="1223702"/>
            <a:ext cx="2254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chemeClr val="bg1"/>
                </a:solidFill>
              </a:rPr>
              <a:t>CNN-1 </a:t>
            </a:r>
            <a:r>
              <a:rPr lang="pt-PT" sz="2400" b="1" dirty="0" err="1">
                <a:solidFill>
                  <a:schemeClr val="bg1"/>
                </a:solidFill>
              </a:rPr>
              <a:t>vs</a:t>
            </a:r>
            <a:r>
              <a:rPr lang="pt-PT" sz="2400" b="1" dirty="0">
                <a:solidFill>
                  <a:schemeClr val="bg1"/>
                </a:solidFill>
              </a:rPr>
              <a:t> CNN-2</a:t>
            </a:r>
          </a:p>
          <a:p>
            <a:pPr algn="ctr"/>
            <a:r>
              <a:rPr lang="pt-PT" sz="2400" b="1" dirty="0" err="1">
                <a:solidFill>
                  <a:schemeClr val="bg1"/>
                </a:solidFill>
              </a:rPr>
              <a:t>Classifying</a:t>
            </a:r>
            <a:r>
              <a:rPr lang="pt-PT" sz="2400" b="1" dirty="0">
                <a:solidFill>
                  <a:schemeClr val="bg1"/>
                </a:solidFill>
              </a:rPr>
              <a:t> </a:t>
            </a:r>
            <a:r>
              <a:rPr lang="pt-PT" sz="2400" b="1" dirty="0" err="1">
                <a:solidFill>
                  <a:schemeClr val="bg1"/>
                </a:solidFill>
              </a:rPr>
              <a:t>Task</a:t>
            </a:r>
            <a:endParaRPr lang="pt-PT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47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7AB4855-56BF-4E26-BDEB-7D0CC646206E}"/>
              </a:ext>
            </a:extLst>
          </p:cNvPr>
          <p:cNvSpPr txBox="1"/>
          <p:nvPr/>
        </p:nvSpPr>
        <p:spPr>
          <a:xfrm>
            <a:off x="84838" y="357866"/>
            <a:ext cx="5058661" cy="1318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0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 pitchFamily="34" charset="0"/>
                <a:cs typeface="+mn-cs"/>
              </a:rPr>
              <a:t>Results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BABE9BD-4B80-58B5-2495-1C97414F58F2}"/>
              </a:ext>
            </a:extLst>
          </p:cNvPr>
          <p:cNvGrpSpPr/>
          <p:nvPr/>
        </p:nvGrpSpPr>
        <p:grpSpPr>
          <a:xfrm>
            <a:off x="5251065" y="-4298"/>
            <a:ext cx="6933036" cy="6857456"/>
            <a:chOff x="4098199" y="0"/>
            <a:chExt cx="8093800" cy="6857456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F3F7BD5-A485-36D0-8054-A711A5A8F9D4}"/>
                </a:ext>
              </a:extLst>
            </p:cNvPr>
            <p:cNvSpPr/>
            <p:nvPr/>
          </p:nvSpPr>
          <p:spPr>
            <a:xfrm>
              <a:off x="4231532" y="0"/>
              <a:ext cx="7960467" cy="6857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23E053D-A54A-E4AA-72D6-F5CEF5288845}"/>
                </a:ext>
              </a:extLst>
            </p:cNvPr>
            <p:cNvSpPr/>
            <p:nvPr/>
          </p:nvSpPr>
          <p:spPr>
            <a:xfrm>
              <a:off x="4098199" y="3616835"/>
              <a:ext cx="451384" cy="31146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9183" y="0"/>
            <a:ext cx="874718" cy="6867426"/>
            <a:chOff x="3660842" y="0"/>
            <a:chExt cx="874718" cy="6867426"/>
          </a:xfrm>
        </p:grpSpPr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69202" y="3001069"/>
              <a:ext cx="6857999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69200" y="2991642"/>
              <a:ext cx="6857999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910ABB67-D426-8ACC-7B0B-786D8F9F6C9B}"/>
              </a:ext>
            </a:extLst>
          </p:cNvPr>
          <p:cNvSpPr txBox="1"/>
          <p:nvPr/>
        </p:nvSpPr>
        <p:spPr>
          <a:xfrm>
            <a:off x="407290" y="2771977"/>
            <a:ext cx="44137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PT" sz="2100" b="1" dirty="0" err="1">
                <a:solidFill>
                  <a:schemeClr val="bg1"/>
                </a:solidFill>
              </a:rPr>
              <a:t>Very</a:t>
            </a:r>
            <a:r>
              <a:rPr lang="pt-PT" sz="2100" b="1" dirty="0">
                <a:solidFill>
                  <a:schemeClr val="bg1"/>
                </a:solidFill>
              </a:rPr>
              <a:t> similar </a:t>
            </a:r>
            <a:r>
              <a:rPr lang="pt-PT" sz="2100" b="1" dirty="0" err="1">
                <a:solidFill>
                  <a:schemeClr val="bg1"/>
                </a:solidFill>
              </a:rPr>
              <a:t>results</a:t>
            </a:r>
            <a:endParaRPr lang="pt-PT" sz="21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1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PT" sz="2100" b="1" dirty="0">
                <a:solidFill>
                  <a:schemeClr val="bg1"/>
                </a:solidFill>
              </a:rPr>
              <a:t>CNN-1 </a:t>
            </a:r>
            <a:r>
              <a:rPr lang="pt-PT" sz="2100" b="1" dirty="0" err="1">
                <a:solidFill>
                  <a:schemeClr val="bg1"/>
                </a:solidFill>
              </a:rPr>
              <a:t>slightly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better</a:t>
            </a:r>
            <a:r>
              <a:rPr lang="pt-PT" sz="2100" b="1" dirty="0">
                <a:solidFill>
                  <a:schemeClr val="bg1"/>
                </a:solidFill>
              </a:rPr>
              <a:t> MSE – 1.19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1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PT" sz="2100" b="1" dirty="0" err="1">
                <a:solidFill>
                  <a:schemeClr val="bg1"/>
                </a:solidFill>
              </a:rPr>
              <a:t>Small</a:t>
            </a:r>
            <a:r>
              <a:rPr lang="pt-PT" sz="2100" b="1" dirty="0">
                <a:solidFill>
                  <a:schemeClr val="bg1"/>
                </a:solidFill>
              </a:rPr>
              <a:t> error </a:t>
            </a:r>
            <a:r>
              <a:rPr lang="pt-PT" sz="2100" b="1" dirty="0" err="1">
                <a:solidFill>
                  <a:schemeClr val="bg1"/>
                </a:solidFill>
              </a:rPr>
              <a:t>overall</a:t>
            </a:r>
            <a:endParaRPr lang="pt-PT" sz="21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100" b="1" dirty="0">
              <a:solidFill>
                <a:schemeClr val="bg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C9E7C68-44D3-67D6-E319-1E2B2FDC794A}"/>
              </a:ext>
            </a:extLst>
          </p:cNvPr>
          <p:cNvSpPr txBox="1"/>
          <p:nvPr/>
        </p:nvSpPr>
        <p:spPr>
          <a:xfrm>
            <a:off x="5767383" y="764629"/>
            <a:ext cx="901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CNN-1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E8E4008-67E2-9700-053E-8A48EE0A9B86}"/>
              </a:ext>
            </a:extLst>
          </p:cNvPr>
          <p:cNvSpPr txBox="1"/>
          <p:nvPr/>
        </p:nvSpPr>
        <p:spPr>
          <a:xfrm>
            <a:off x="5830983" y="3808893"/>
            <a:ext cx="901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CNN-2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72FA4D0-C405-3903-93B5-3B997DB05F0A}"/>
              </a:ext>
            </a:extLst>
          </p:cNvPr>
          <p:cNvSpPr txBox="1"/>
          <p:nvPr/>
        </p:nvSpPr>
        <p:spPr>
          <a:xfrm>
            <a:off x="1397456" y="1223702"/>
            <a:ext cx="2254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chemeClr val="bg1"/>
                </a:solidFill>
              </a:rPr>
              <a:t>CNN-1 </a:t>
            </a:r>
            <a:r>
              <a:rPr lang="pt-PT" sz="2400" b="1" dirty="0" err="1">
                <a:solidFill>
                  <a:schemeClr val="bg1"/>
                </a:solidFill>
              </a:rPr>
              <a:t>vs</a:t>
            </a:r>
            <a:r>
              <a:rPr lang="pt-PT" sz="2400" b="1" dirty="0">
                <a:solidFill>
                  <a:schemeClr val="bg1"/>
                </a:solidFill>
              </a:rPr>
              <a:t> CNN-2</a:t>
            </a:r>
          </a:p>
          <a:p>
            <a:pPr algn="ctr"/>
            <a:r>
              <a:rPr lang="pt-PT" sz="2400" b="1" dirty="0" err="1">
                <a:solidFill>
                  <a:schemeClr val="bg1"/>
                </a:solidFill>
              </a:rPr>
              <a:t>Predicting</a:t>
            </a:r>
            <a:r>
              <a:rPr lang="pt-PT" sz="2400" b="1" dirty="0">
                <a:solidFill>
                  <a:schemeClr val="bg1"/>
                </a:solidFill>
              </a:rPr>
              <a:t> ROI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7DF39867-29CC-1BB7-F480-954FB9EEC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735" y="216625"/>
            <a:ext cx="4983841" cy="323276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AA13DCEC-5CD4-F56F-1D66-E269EE924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124" y="3544006"/>
            <a:ext cx="5113512" cy="33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36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7AB4855-56BF-4E26-BDEB-7D0CC646206E}"/>
              </a:ext>
            </a:extLst>
          </p:cNvPr>
          <p:cNvSpPr txBox="1"/>
          <p:nvPr/>
        </p:nvSpPr>
        <p:spPr>
          <a:xfrm>
            <a:off x="84838" y="357866"/>
            <a:ext cx="5058661" cy="1318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0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 pitchFamily="34" charset="0"/>
                <a:cs typeface="+mn-cs"/>
              </a:rPr>
              <a:t>Results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BABE9BD-4B80-58B5-2495-1C97414F58F2}"/>
              </a:ext>
            </a:extLst>
          </p:cNvPr>
          <p:cNvGrpSpPr/>
          <p:nvPr/>
        </p:nvGrpSpPr>
        <p:grpSpPr>
          <a:xfrm>
            <a:off x="5251065" y="-4298"/>
            <a:ext cx="6933036" cy="6857456"/>
            <a:chOff x="4098199" y="0"/>
            <a:chExt cx="8093800" cy="6857456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F3F7BD5-A485-36D0-8054-A711A5A8F9D4}"/>
                </a:ext>
              </a:extLst>
            </p:cNvPr>
            <p:cNvSpPr/>
            <p:nvPr/>
          </p:nvSpPr>
          <p:spPr>
            <a:xfrm>
              <a:off x="4231532" y="0"/>
              <a:ext cx="7960467" cy="6857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23E053D-A54A-E4AA-72D6-F5CEF5288845}"/>
                </a:ext>
              </a:extLst>
            </p:cNvPr>
            <p:cNvSpPr/>
            <p:nvPr/>
          </p:nvSpPr>
          <p:spPr>
            <a:xfrm>
              <a:off x="4098199" y="3616835"/>
              <a:ext cx="451384" cy="31146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9183" y="0"/>
            <a:ext cx="874718" cy="6867426"/>
            <a:chOff x="3660842" y="0"/>
            <a:chExt cx="874718" cy="6867426"/>
          </a:xfrm>
        </p:grpSpPr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69202" y="3001069"/>
              <a:ext cx="6857999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69200" y="2991642"/>
              <a:ext cx="6857999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910ABB67-D426-8ACC-7B0B-786D8F9F6C9B}"/>
              </a:ext>
            </a:extLst>
          </p:cNvPr>
          <p:cNvSpPr txBox="1"/>
          <p:nvPr/>
        </p:nvSpPr>
        <p:spPr>
          <a:xfrm>
            <a:off x="268198" y="2452225"/>
            <a:ext cx="46304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PT" sz="2100" b="1" dirty="0">
                <a:solidFill>
                  <a:schemeClr val="bg1"/>
                </a:solidFill>
              </a:rPr>
              <a:t>Both </a:t>
            </a:r>
            <a:r>
              <a:rPr lang="pt-PT" sz="2100" b="1" dirty="0" err="1">
                <a:solidFill>
                  <a:schemeClr val="bg1"/>
                </a:solidFill>
              </a:rPr>
              <a:t>models</a:t>
            </a:r>
            <a:r>
              <a:rPr lang="pt-PT" sz="2100" b="1" dirty="0">
                <a:solidFill>
                  <a:schemeClr val="bg1"/>
                </a:solidFill>
              </a:rPr>
              <a:t> are </a:t>
            </a:r>
            <a:r>
              <a:rPr lang="pt-PT" sz="2100" b="1" dirty="0" err="1">
                <a:solidFill>
                  <a:schemeClr val="bg1"/>
                </a:solidFill>
              </a:rPr>
              <a:t>underfit</a:t>
            </a:r>
            <a:endParaRPr lang="pt-PT" sz="2100" b="1" dirty="0">
              <a:solidFill>
                <a:schemeClr val="bg1"/>
              </a:solidFill>
            </a:endParaRPr>
          </a:p>
          <a:p>
            <a:pPr algn="just"/>
            <a:endParaRPr lang="pt-PT" sz="21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PT" sz="2100" b="1" dirty="0">
                <a:solidFill>
                  <a:schemeClr val="bg1"/>
                </a:solidFill>
              </a:rPr>
              <a:t>DenseNet121 2x more </a:t>
            </a:r>
            <a:r>
              <a:rPr lang="pt-PT" sz="2100" b="1" dirty="0" err="1">
                <a:solidFill>
                  <a:schemeClr val="bg1"/>
                </a:solidFill>
              </a:rPr>
              <a:t>accuracy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than</a:t>
            </a:r>
            <a:r>
              <a:rPr lang="pt-PT" sz="2100" b="1" dirty="0">
                <a:solidFill>
                  <a:schemeClr val="bg1"/>
                </a:solidFill>
              </a:rPr>
              <a:t> ResNet50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PT" sz="21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PT" sz="2100" b="1" dirty="0">
                <a:solidFill>
                  <a:schemeClr val="bg1"/>
                </a:solidFill>
              </a:rPr>
              <a:t>DenseNet121 </a:t>
            </a:r>
            <a:r>
              <a:rPr lang="pt-PT" sz="2100" b="1" dirty="0" err="1">
                <a:solidFill>
                  <a:schemeClr val="bg1"/>
                </a:solidFill>
              </a:rPr>
              <a:t>has</a:t>
            </a:r>
            <a:r>
              <a:rPr lang="pt-PT" sz="2100" b="1" dirty="0">
                <a:solidFill>
                  <a:schemeClr val="bg1"/>
                </a:solidFill>
              </a:rPr>
              <a:t> more </a:t>
            </a:r>
            <a:r>
              <a:rPr lang="pt-PT" sz="2100" b="1" dirty="0" err="1">
                <a:solidFill>
                  <a:schemeClr val="bg1"/>
                </a:solidFill>
              </a:rPr>
              <a:t>layers</a:t>
            </a:r>
            <a:r>
              <a:rPr lang="pt-PT" sz="2100" b="1" dirty="0">
                <a:solidFill>
                  <a:schemeClr val="bg1"/>
                </a:solidFill>
              </a:rPr>
              <a:t>, </a:t>
            </a:r>
            <a:r>
              <a:rPr lang="pt-PT" sz="2100" b="1" dirty="0" err="1">
                <a:solidFill>
                  <a:schemeClr val="bg1"/>
                </a:solidFill>
              </a:rPr>
              <a:t>possibly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capturing</a:t>
            </a:r>
            <a:r>
              <a:rPr lang="pt-PT" sz="2100" b="1" dirty="0">
                <a:solidFill>
                  <a:schemeClr val="bg1"/>
                </a:solidFill>
              </a:rPr>
              <a:t> more </a:t>
            </a:r>
            <a:r>
              <a:rPr lang="pt-PT" sz="2100" b="1" dirty="0" err="1">
                <a:solidFill>
                  <a:schemeClr val="bg1"/>
                </a:solidFill>
              </a:rPr>
              <a:t>features</a:t>
            </a:r>
            <a:endParaRPr lang="pt-PT" sz="21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PT" sz="21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PT" sz="2100" b="1" dirty="0">
                <a:solidFill>
                  <a:schemeClr val="bg1"/>
                </a:solidFill>
              </a:rPr>
              <a:t>For a </a:t>
            </a:r>
            <a:r>
              <a:rPr lang="pt-PT" sz="2100" b="1" dirty="0" err="1">
                <a:solidFill>
                  <a:schemeClr val="bg1"/>
                </a:solidFill>
              </a:rPr>
              <a:t>frozen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model</a:t>
            </a:r>
            <a:r>
              <a:rPr lang="pt-PT" sz="2100" b="1" dirty="0">
                <a:solidFill>
                  <a:schemeClr val="bg1"/>
                </a:solidFill>
              </a:rPr>
              <a:t>, </a:t>
            </a:r>
            <a:r>
              <a:rPr lang="pt-PT" sz="2100" b="1" dirty="0" err="1">
                <a:solidFill>
                  <a:schemeClr val="bg1"/>
                </a:solidFill>
              </a:rPr>
              <a:t>an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accuracy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of</a:t>
            </a:r>
            <a:r>
              <a:rPr lang="pt-PT" sz="2100" b="1" dirty="0">
                <a:solidFill>
                  <a:schemeClr val="bg1"/>
                </a:solidFill>
              </a:rPr>
              <a:t> 0.55 </a:t>
            </a:r>
            <a:r>
              <a:rPr lang="pt-PT" sz="2100" b="1" dirty="0" err="1">
                <a:solidFill>
                  <a:schemeClr val="bg1"/>
                </a:solidFill>
              </a:rPr>
              <a:t>indicates</a:t>
            </a:r>
            <a:r>
              <a:rPr lang="pt-PT" sz="2100" b="1" dirty="0">
                <a:solidFill>
                  <a:schemeClr val="bg1"/>
                </a:solidFill>
              </a:rPr>
              <a:t> a </a:t>
            </a:r>
            <a:r>
              <a:rPr lang="pt-PT" sz="2100" b="1" dirty="0" err="1">
                <a:solidFill>
                  <a:schemeClr val="bg1"/>
                </a:solidFill>
              </a:rPr>
              <a:t>slight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generalisation</a:t>
            </a:r>
            <a:endParaRPr lang="pt-PT" sz="21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PT" sz="21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100" b="1" dirty="0">
              <a:solidFill>
                <a:schemeClr val="bg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C9E7C68-44D3-67D6-E319-1E2B2FDC794A}"/>
              </a:ext>
            </a:extLst>
          </p:cNvPr>
          <p:cNvSpPr txBox="1"/>
          <p:nvPr/>
        </p:nvSpPr>
        <p:spPr>
          <a:xfrm>
            <a:off x="5650414" y="832332"/>
            <a:ext cx="119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 dirty="0"/>
              <a:t>ResNet50</a:t>
            </a:r>
            <a:endParaRPr lang="en-GB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E8E4008-67E2-9700-053E-8A48EE0A9B86}"/>
              </a:ext>
            </a:extLst>
          </p:cNvPr>
          <p:cNvSpPr txBox="1"/>
          <p:nvPr/>
        </p:nvSpPr>
        <p:spPr>
          <a:xfrm>
            <a:off x="5269178" y="4076666"/>
            <a:ext cx="1525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 dirty="0"/>
              <a:t>DenseNet121</a:t>
            </a:r>
            <a:endParaRPr lang="en-GB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72FA4D0-C405-3903-93B5-3B997DB05F0A}"/>
              </a:ext>
            </a:extLst>
          </p:cNvPr>
          <p:cNvSpPr txBox="1"/>
          <p:nvPr/>
        </p:nvSpPr>
        <p:spPr>
          <a:xfrm>
            <a:off x="327700" y="1133961"/>
            <a:ext cx="4709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chemeClr val="bg1"/>
                </a:solidFill>
              </a:rPr>
              <a:t>ResNet50 </a:t>
            </a:r>
            <a:r>
              <a:rPr lang="pt-PT" sz="2400" b="1" dirty="0" err="1">
                <a:solidFill>
                  <a:schemeClr val="bg1"/>
                </a:solidFill>
              </a:rPr>
              <a:t>vs</a:t>
            </a:r>
            <a:r>
              <a:rPr lang="pt-PT" sz="2400" b="1" dirty="0">
                <a:solidFill>
                  <a:schemeClr val="bg1"/>
                </a:solidFill>
              </a:rPr>
              <a:t> DenseNet121</a:t>
            </a:r>
          </a:p>
          <a:p>
            <a:pPr algn="ctr"/>
            <a:r>
              <a:rPr lang="pt-PT" sz="2400" b="1" dirty="0" err="1">
                <a:solidFill>
                  <a:schemeClr val="bg1"/>
                </a:solidFill>
              </a:rPr>
              <a:t>Classifying</a:t>
            </a:r>
            <a:r>
              <a:rPr lang="pt-PT" sz="2400" b="1" dirty="0">
                <a:solidFill>
                  <a:schemeClr val="bg1"/>
                </a:solidFill>
              </a:rPr>
              <a:t> </a:t>
            </a:r>
            <a:r>
              <a:rPr lang="pt-PT" sz="2400" b="1" dirty="0" err="1">
                <a:solidFill>
                  <a:schemeClr val="bg1"/>
                </a:solidFill>
              </a:rPr>
              <a:t>Task</a:t>
            </a:r>
            <a:endParaRPr lang="pt-PT" sz="2400" b="1"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83BE60C-0DB8-8E26-8C96-EEED7FAF0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124" y="65993"/>
            <a:ext cx="5142612" cy="337243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B04DBB5-0640-58DE-4C94-F25286AC6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524" y="3408028"/>
            <a:ext cx="5360895" cy="343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75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7AB4855-56BF-4E26-BDEB-7D0CC646206E}"/>
              </a:ext>
            </a:extLst>
          </p:cNvPr>
          <p:cNvSpPr txBox="1"/>
          <p:nvPr/>
        </p:nvSpPr>
        <p:spPr>
          <a:xfrm>
            <a:off x="84838" y="357866"/>
            <a:ext cx="5058661" cy="1318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0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 pitchFamily="34" charset="0"/>
                <a:cs typeface="+mn-cs"/>
              </a:rPr>
              <a:t>Results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BABE9BD-4B80-58B5-2495-1C97414F58F2}"/>
              </a:ext>
            </a:extLst>
          </p:cNvPr>
          <p:cNvGrpSpPr/>
          <p:nvPr/>
        </p:nvGrpSpPr>
        <p:grpSpPr>
          <a:xfrm>
            <a:off x="5251065" y="-4298"/>
            <a:ext cx="6933036" cy="6857456"/>
            <a:chOff x="4098199" y="0"/>
            <a:chExt cx="8093800" cy="6857456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F3F7BD5-A485-36D0-8054-A711A5A8F9D4}"/>
                </a:ext>
              </a:extLst>
            </p:cNvPr>
            <p:cNvSpPr/>
            <p:nvPr/>
          </p:nvSpPr>
          <p:spPr>
            <a:xfrm>
              <a:off x="4231532" y="0"/>
              <a:ext cx="7960467" cy="6857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23E053D-A54A-E4AA-72D6-F5CEF5288845}"/>
                </a:ext>
              </a:extLst>
            </p:cNvPr>
            <p:cNvSpPr/>
            <p:nvPr/>
          </p:nvSpPr>
          <p:spPr>
            <a:xfrm>
              <a:off x="4098199" y="3616835"/>
              <a:ext cx="451384" cy="31146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9183" y="0"/>
            <a:ext cx="874718" cy="6867426"/>
            <a:chOff x="3660842" y="0"/>
            <a:chExt cx="874718" cy="6867426"/>
          </a:xfrm>
        </p:grpSpPr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69202" y="3001069"/>
              <a:ext cx="6857999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69200" y="2991642"/>
              <a:ext cx="6857999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910ABB67-D426-8ACC-7B0B-786D8F9F6C9B}"/>
              </a:ext>
            </a:extLst>
          </p:cNvPr>
          <p:cNvSpPr txBox="1"/>
          <p:nvPr/>
        </p:nvSpPr>
        <p:spPr>
          <a:xfrm>
            <a:off x="100329" y="2783823"/>
            <a:ext cx="48331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PT" sz="2100" b="1" dirty="0">
                <a:solidFill>
                  <a:schemeClr val="bg1"/>
                </a:solidFill>
              </a:rPr>
              <a:t>MSE </a:t>
            </a:r>
            <a:r>
              <a:rPr lang="pt-PT" sz="2100" b="1" dirty="0" err="1">
                <a:solidFill>
                  <a:schemeClr val="bg1"/>
                </a:solidFill>
              </a:rPr>
              <a:t>values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not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far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from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previous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CNNs</a:t>
            </a:r>
            <a:endParaRPr lang="pt-PT" sz="2100" b="1" dirty="0">
              <a:solidFill>
                <a:schemeClr val="bg1"/>
              </a:solidFill>
            </a:endParaRPr>
          </a:p>
          <a:p>
            <a:pPr algn="just"/>
            <a:endParaRPr lang="pt-PT" sz="21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PT" sz="2100" b="1" dirty="0" err="1">
                <a:solidFill>
                  <a:schemeClr val="bg1"/>
                </a:solidFill>
              </a:rPr>
              <a:t>Possibly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suggests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that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full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connected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layer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of</a:t>
            </a:r>
            <a:r>
              <a:rPr lang="pt-PT" sz="2100" b="1" dirty="0">
                <a:solidFill>
                  <a:schemeClr val="bg1"/>
                </a:solidFill>
              </a:rPr>
              <a:t> 512 </a:t>
            </a:r>
            <a:r>
              <a:rPr lang="pt-PT" sz="2100" b="1" dirty="0" err="1">
                <a:solidFill>
                  <a:schemeClr val="bg1"/>
                </a:solidFill>
              </a:rPr>
              <a:t>units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is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enough</a:t>
            </a:r>
            <a:r>
              <a:rPr lang="pt-PT" sz="2100" b="1" dirty="0">
                <a:solidFill>
                  <a:schemeClr val="bg1"/>
                </a:solidFill>
              </a:rPr>
              <a:t> to </a:t>
            </a:r>
            <a:r>
              <a:rPr lang="pt-PT" sz="2100" b="1" dirty="0" err="1">
                <a:solidFill>
                  <a:schemeClr val="bg1"/>
                </a:solidFill>
              </a:rPr>
              <a:t>predict</a:t>
            </a:r>
            <a:r>
              <a:rPr lang="pt-PT" sz="2100" b="1" dirty="0">
                <a:solidFill>
                  <a:schemeClr val="bg1"/>
                </a:solidFill>
              </a:rPr>
              <a:t> ROI</a:t>
            </a:r>
          </a:p>
          <a:p>
            <a:endParaRPr lang="pt-PT" sz="21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100" b="1" dirty="0">
              <a:solidFill>
                <a:schemeClr val="bg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C9E7C68-44D3-67D6-E319-1E2B2FDC794A}"/>
              </a:ext>
            </a:extLst>
          </p:cNvPr>
          <p:cNvSpPr txBox="1"/>
          <p:nvPr/>
        </p:nvSpPr>
        <p:spPr>
          <a:xfrm>
            <a:off x="5669591" y="736282"/>
            <a:ext cx="120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 dirty="0"/>
              <a:t>ResNet50</a:t>
            </a:r>
            <a:endParaRPr lang="en-GB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E8E4008-67E2-9700-053E-8A48EE0A9B86}"/>
              </a:ext>
            </a:extLst>
          </p:cNvPr>
          <p:cNvSpPr txBox="1"/>
          <p:nvPr/>
        </p:nvSpPr>
        <p:spPr>
          <a:xfrm>
            <a:off x="5187077" y="3985538"/>
            <a:ext cx="146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 dirty="0"/>
              <a:t>DenseNet121</a:t>
            </a:r>
            <a:endParaRPr lang="en-GB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72FA4D0-C405-3903-93B5-3B997DB05F0A}"/>
              </a:ext>
            </a:extLst>
          </p:cNvPr>
          <p:cNvSpPr txBox="1"/>
          <p:nvPr/>
        </p:nvSpPr>
        <p:spPr>
          <a:xfrm>
            <a:off x="327700" y="1133961"/>
            <a:ext cx="4709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chemeClr val="bg1"/>
                </a:solidFill>
              </a:rPr>
              <a:t>ResNet50 </a:t>
            </a:r>
            <a:r>
              <a:rPr lang="pt-PT" sz="2400" b="1" dirty="0" err="1">
                <a:solidFill>
                  <a:schemeClr val="bg1"/>
                </a:solidFill>
              </a:rPr>
              <a:t>vs</a:t>
            </a:r>
            <a:r>
              <a:rPr lang="pt-PT" sz="2400" b="1" dirty="0">
                <a:solidFill>
                  <a:schemeClr val="bg1"/>
                </a:solidFill>
              </a:rPr>
              <a:t> DenseNet121</a:t>
            </a:r>
          </a:p>
          <a:p>
            <a:pPr algn="ctr"/>
            <a:r>
              <a:rPr lang="pt-PT" sz="2400" b="1" dirty="0" err="1">
                <a:solidFill>
                  <a:schemeClr val="bg1"/>
                </a:solidFill>
              </a:rPr>
              <a:t>Predicting</a:t>
            </a:r>
            <a:r>
              <a:rPr lang="pt-PT" sz="2400" b="1" dirty="0">
                <a:solidFill>
                  <a:schemeClr val="bg1"/>
                </a:solidFill>
              </a:rPr>
              <a:t> ROI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528B48-FC9E-E7B4-E459-ADC45983B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524" y="63936"/>
            <a:ext cx="5168076" cy="337449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28A18C7-FDC6-ADA3-5873-8B75B1E5C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445" y="3502363"/>
            <a:ext cx="5259155" cy="339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4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7AB4855-56BF-4E26-BDEB-7D0CC646206E}"/>
              </a:ext>
            </a:extLst>
          </p:cNvPr>
          <p:cNvSpPr txBox="1"/>
          <p:nvPr/>
        </p:nvSpPr>
        <p:spPr>
          <a:xfrm>
            <a:off x="84838" y="357866"/>
            <a:ext cx="5058661" cy="1318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0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 pitchFamily="34" charset="0"/>
                <a:cs typeface="+mn-cs"/>
              </a:rPr>
              <a:t>Results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BABE9BD-4B80-58B5-2495-1C97414F58F2}"/>
              </a:ext>
            </a:extLst>
          </p:cNvPr>
          <p:cNvGrpSpPr/>
          <p:nvPr/>
        </p:nvGrpSpPr>
        <p:grpSpPr>
          <a:xfrm>
            <a:off x="5251065" y="-4298"/>
            <a:ext cx="6933036" cy="6857456"/>
            <a:chOff x="4098199" y="0"/>
            <a:chExt cx="8093800" cy="6857456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F3F7BD5-A485-36D0-8054-A711A5A8F9D4}"/>
                </a:ext>
              </a:extLst>
            </p:cNvPr>
            <p:cNvSpPr/>
            <p:nvPr/>
          </p:nvSpPr>
          <p:spPr>
            <a:xfrm>
              <a:off x="4231532" y="0"/>
              <a:ext cx="7960467" cy="6857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23E053D-A54A-E4AA-72D6-F5CEF5288845}"/>
                </a:ext>
              </a:extLst>
            </p:cNvPr>
            <p:cNvSpPr/>
            <p:nvPr/>
          </p:nvSpPr>
          <p:spPr>
            <a:xfrm>
              <a:off x="4098199" y="3616835"/>
              <a:ext cx="451384" cy="31146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9183" y="0"/>
            <a:ext cx="874718" cy="6867426"/>
            <a:chOff x="3660842" y="0"/>
            <a:chExt cx="874718" cy="6867426"/>
          </a:xfrm>
        </p:grpSpPr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69202" y="3001069"/>
              <a:ext cx="6857999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69200" y="2991642"/>
              <a:ext cx="6857999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910ABB67-D426-8ACC-7B0B-786D8F9F6C9B}"/>
              </a:ext>
            </a:extLst>
          </p:cNvPr>
          <p:cNvSpPr txBox="1"/>
          <p:nvPr/>
        </p:nvSpPr>
        <p:spPr>
          <a:xfrm>
            <a:off x="425424" y="2501838"/>
            <a:ext cx="44137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PT" sz="2100" b="1" dirty="0" err="1">
                <a:solidFill>
                  <a:schemeClr val="bg1"/>
                </a:solidFill>
              </a:rPr>
              <a:t>CNNs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achieved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better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results</a:t>
            </a:r>
            <a:endParaRPr lang="pt-PT" sz="2100" b="1" dirty="0">
              <a:solidFill>
                <a:schemeClr val="bg1"/>
              </a:solidFill>
            </a:endParaRPr>
          </a:p>
          <a:p>
            <a:pPr algn="just"/>
            <a:endParaRPr lang="pt-PT" sz="21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PT" sz="2100" b="1" dirty="0">
                <a:solidFill>
                  <a:schemeClr val="bg1"/>
                </a:solidFill>
              </a:rPr>
              <a:t>Fine-</a:t>
            </a:r>
            <a:r>
              <a:rPr lang="pt-PT" sz="2100" b="1" dirty="0" err="1">
                <a:solidFill>
                  <a:schemeClr val="bg1"/>
                </a:solidFill>
              </a:rPr>
              <a:t>tuning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essential</a:t>
            </a:r>
            <a:r>
              <a:rPr lang="pt-PT" sz="2100" b="1" dirty="0">
                <a:solidFill>
                  <a:schemeClr val="bg1"/>
                </a:solidFill>
              </a:rPr>
              <a:t> for performance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PT" sz="21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PT" sz="2100" b="1" dirty="0">
                <a:solidFill>
                  <a:schemeClr val="bg1"/>
                </a:solidFill>
              </a:rPr>
              <a:t>CNN-1 </a:t>
            </a:r>
            <a:r>
              <a:rPr lang="pt-PT" sz="2100" b="1" dirty="0" err="1">
                <a:solidFill>
                  <a:schemeClr val="bg1"/>
                </a:solidFill>
              </a:rPr>
              <a:t>was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the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best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model</a:t>
            </a:r>
            <a:endParaRPr lang="pt-PT" sz="2100" b="1" dirty="0">
              <a:solidFill>
                <a:schemeClr val="bg1"/>
              </a:solidFill>
            </a:endParaRPr>
          </a:p>
          <a:p>
            <a:endParaRPr lang="pt-PT" sz="21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100" b="1" dirty="0">
              <a:solidFill>
                <a:schemeClr val="bg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72FA4D0-C405-3903-93B5-3B997DB05F0A}"/>
              </a:ext>
            </a:extLst>
          </p:cNvPr>
          <p:cNvSpPr txBox="1"/>
          <p:nvPr/>
        </p:nvSpPr>
        <p:spPr>
          <a:xfrm>
            <a:off x="1397456" y="1223702"/>
            <a:ext cx="2254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chemeClr val="bg1"/>
                </a:solidFill>
              </a:rPr>
              <a:t>Overall</a:t>
            </a:r>
            <a:endParaRPr lang="pt-PT" sz="2400" b="1" dirty="0">
              <a:solidFill>
                <a:schemeClr val="bg1"/>
              </a:solidFill>
            </a:endParaRPr>
          </a:p>
        </p:txBody>
      </p:sp>
      <p:pic>
        <p:nvPicPr>
          <p:cNvPr id="4" name="Imagem 3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D4FEB8C9-BB71-D4F5-F4B9-AC4077B4C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243" y="1795641"/>
            <a:ext cx="6452763" cy="198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04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7AB4855-56BF-4E26-BDEB-7D0CC646206E}"/>
              </a:ext>
            </a:extLst>
          </p:cNvPr>
          <p:cNvSpPr txBox="1"/>
          <p:nvPr/>
        </p:nvSpPr>
        <p:spPr>
          <a:xfrm>
            <a:off x="84838" y="357866"/>
            <a:ext cx="5058661" cy="1318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0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 pitchFamily="34" charset="0"/>
                <a:cs typeface="+mn-cs"/>
              </a:rPr>
              <a:t>Test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10ABB67-D426-8ACC-7B0B-786D8F9F6C9B}"/>
              </a:ext>
            </a:extLst>
          </p:cNvPr>
          <p:cNvSpPr txBox="1"/>
          <p:nvPr/>
        </p:nvSpPr>
        <p:spPr>
          <a:xfrm>
            <a:off x="63863" y="1882785"/>
            <a:ext cx="46619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PT" sz="2100" b="1" dirty="0" err="1">
                <a:solidFill>
                  <a:schemeClr val="bg1"/>
                </a:solidFill>
              </a:rPr>
              <a:t>Testing</a:t>
            </a:r>
            <a:r>
              <a:rPr lang="pt-PT" sz="2100" b="1" dirty="0">
                <a:solidFill>
                  <a:schemeClr val="bg1"/>
                </a:solidFill>
              </a:rPr>
              <a:t> CNN-1 </a:t>
            </a:r>
            <a:r>
              <a:rPr lang="pt-PT" sz="2100" b="1" dirty="0" err="1">
                <a:solidFill>
                  <a:schemeClr val="bg1"/>
                </a:solidFill>
              </a:rPr>
              <a:t>with</a:t>
            </a:r>
            <a:r>
              <a:rPr lang="pt-PT" sz="2100" b="1" dirty="0">
                <a:solidFill>
                  <a:schemeClr val="bg1"/>
                </a:solidFill>
              </a:rPr>
              <a:t> 25 </a:t>
            </a:r>
            <a:r>
              <a:rPr lang="pt-PT" sz="2100" b="1" dirty="0" err="1">
                <a:solidFill>
                  <a:schemeClr val="bg1"/>
                </a:solidFill>
              </a:rPr>
              <a:t>independent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images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from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the</a:t>
            </a:r>
            <a:r>
              <a:rPr lang="pt-PT" sz="2100" b="1" dirty="0">
                <a:solidFill>
                  <a:schemeClr val="bg1"/>
                </a:solidFill>
              </a:rPr>
              <a:t> Internet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PT" sz="21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PT" sz="2100" b="1" dirty="0" err="1">
                <a:solidFill>
                  <a:schemeClr val="bg1"/>
                </a:solidFill>
              </a:rPr>
              <a:t>Adequate</a:t>
            </a:r>
            <a:r>
              <a:rPr lang="pt-PT" sz="2100" b="1" dirty="0">
                <a:solidFill>
                  <a:schemeClr val="bg1"/>
                </a:solidFill>
              </a:rPr>
              <a:t> ROI </a:t>
            </a:r>
            <a:r>
              <a:rPr lang="pt-PT" sz="2100" b="1" dirty="0" err="1">
                <a:solidFill>
                  <a:schemeClr val="bg1"/>
                </a:solidFill>
              </a:rPr>
              <a:t>placement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</a:p>
          <a:p>
            <a:pPr algn="just"/>
            <a:endParaRPr lang="pt-PT" sz="21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PT" sz="2100" b="1" dirty="0">
                <a:solidFill>
                  <a:schemeClr val="bg1"/>
                </a:solidFill>
              </a:rPr>
              <a:t>2 </a:t>
            </a:r>
            <a:r>
              <a:rPr lang="pt-PT" sz="2100" b="1" dirty="0" err="1">
                <a:solidFill>
                  <a:schemeClr val="bg1"/>
                </a:solidFill>
              </a:rPr>
              <a:t>incorrectly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labeled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images</a:t>
            </a:r>
            <a:endParaRPr lang="pt-PT" sz="21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PT" sz="21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PT" sz="2100" b="1" dirty="0" err="1">
                <a:solidFill>
                  <a:schemeClr val="bg1"/>
                </a:solidFill>
              </a:rPr>
              <a:t>Accuracy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of</a:t>
            </a:r>
            <a:r>
              <a:rPr lang="pt-PT" sz="2100" b="1" dirty="0">
                <a:solidFill>
                  <a:schemeClr val="bg1"/>
                </a:solidFill>
              </a:rPr>
              <a:t> 0.92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5D49D9E-BD5B-4E80-E793-CB0A3FD7B2DF}"/>
              </a:ext>
            </a:extLst>
          </p:cNvPr>
          <p:cNvGrpSpPr/>
          <p:nvPr/>
        </p:nvGrpSpPr>
        <p:grpSpPr>
          <a:xfrm>
            <a:off x="4642695" y="-964"/>
            <a:ext cx="7663516" cy="6859384"/>
            <a:chOff x="4642695" y="-11355"/>
            <a:chExt cx="7663516" cy="6859384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0BABE9BD-4B80-58B5-2495-1C97414F58F2}"/>
                </a:ext>
              </a:extLst>
            </p:cNvPr>
            <p:cNvGrpSpPr/>
            <p:nvPr/>
          </p:nvGrpSpPr>
          <p:grpSpPr>
            <a:xfrm>
              <a:off x="4642695" y="-9427"/>
              <a:ext cx="7016163" cy="6857456"/>
              <a:chOff x="4510642" y="0"/>
              <a:chExt cx="8190843" cy="6857456"/>
            </a:xfrm>
          </p:grpSpPr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CF3F7BD5-A485-36D0-8054-A711A5A8F9D4}"/>
                  </a:ext>
                </a:extLst>
              </p:cNvPr>
              <p:cNvSpPr/>
              <p:nvPr/>
            </p:nvSpPr>
            <p:spPr>
              <a:xfrm>
                <a:off x="4741019" y="0"/>
                <a:ext cx="7960466" cy="6857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623E053D-A54A-E4AA-72D6-F5CEF5288845}"/>
                  </a:ext>
                </a:extLst>
              </p:cNvPr>
              <p:cNvSpPr/>
              <p:nvPr/>
            </p:nvSpPr>
            <p:spPr>
              <a:xfrm>
                <a:off x="4510642" y="3616835"/>
                <a:ext cx="451384" cy="31146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C91F8CF-37E8-960E-1709-A9391200472B}"/>
                </a:ext>
              </a:extLst>
            </p:cNvPr>
            <p:cNvSpPr/>
            <p:nvPr/>
          </p:nvSpPr>
          <p:spPr>
            <a:xfrm>
              <a:off x="11003973" y="-11355"/>
              <a:ext cx="1302238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6510" y="0"/>
            <a:ext cx="874718" cy="6867426"/>
            <a:chOff x="3660842" y="0"/>
            <a:chExt cx="874718" cy="6867426"/>
          </a:xfrm>
        </p:grpSpPr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69202" y="3001069"/>
              <a:ext cx="6857999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69200" y="2991642"/>
              <a:ext cx="6857999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C6B89DFC-2888-862A-5972-873E6CB59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337" y="10186"/>
            <a:ext cx="6818825" cy="685724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71837D0B-AA5B-4458-40B7-23154FFEC245}"/>
              </a:ext>
            </a:extLst>
          </p:cNvPr>
          <p:cNvSpPr/>
          <p:nvPr/>
        </p:nvSpPr>
        <p:spPr>
          <a:xfrm>
            <a:off x="11015720" y="1645921"/>
            <a:ext cx="1006562" cy="1004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50AC252-4DF4-0687-995E-993B02D8AB1A}"/>
              </a:ext>
            </a:extLst>
          </p:cNvPr>
          <p:cNvSpPr/>
          <p:nvPr/>
        </p:nvSpPr>
        <p:spPr>
          <a:xfrm>
            <a:off x="8277117" y="5671845"/>
            <a:ext cx="997529" cy="1004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380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7AB4855-56BF-4E26-BDEB-7D0CC646206E}"/>
              </a:ext>
            </a:extLst>
          </p:cNvPr>
          <p:cNvSpPr txBox="1"/>
          <p:nvPr/>
        </p:nvSpPr>
        <p:spPr>
          <a:xfrm>
            <a:off x="0" y="543630"/>
            <a:ext cx="5058661" cy="7955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 pitchFamily="34" charset="0"/>
                <a:cs typeface="+mn-cs"/>
              </a:rPr>
              <a:t>Final </a:t>
            </a:r>
            <a:r>
              <a:rPr kumimoji="0" lang="pt-PT" sz="40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 pitchFamily="34" charset="0"/>
                <a:cs typeface="+mn-cs"/>
              </a:rPr>
              <a:t>Remarks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10ABB67-D426-8ACC-7B0B-786D8F9F6C9B}"/>
              </a:ext>
            </a:extLst>
          </p:cNvPr>
          <p:cNvSpPr txBox="1"/>
          <p:nvPr/>
        </p:nvSpPr>
        <p:spPr>
          <a:xfrm>
            <a:off x="-19265" y="1882785"/>
            <a:ext cx="48610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PT" sz="2100" b="1" dirty="0" err="1">
                <a:solidFill>
                  <a:schemeClr val="bg1"/>
                </a:solidFill>
              </a:rPr>
              <a:t>Good</a:t>
            </a:r>
            <a:r>
              <a:rPr lang="pt-PT" sz="2100" b="1" dirty="0">
                <a:solidFill>
                  <a:schemeClr val="bg1"/>
                </a:solidFill>
              </a:rPr>
              <a:t> performance </a:t>
            </a:r>
            <a:r>
              <a:rPr lang="pt-PT" sz="2100" b="1" dirty="0" err="1">
                <a:solidFill>
                  <a:schemeClr val="bg1"/>
                </a:solidFill>
              </a:rPr>
              <a:t>with</a:t>
            </a:r>
            <a:r>
              <a:rPr lang="pt-PT" sz="2100" b="1" dirty="0">
                <a:solidFill>
                  <a:schemeClr val="bg1"/>
                </a:solidFill>
              </a:rPr>
              <a:t> a </a:t>
            </a:r>
            <a:r>
              <a:rPr lang="pt-PT" sz="2100" b="1" dirty="0" err="1">
                <a:solidFill>
                  <a:schemeClr val="bg1"/>
                </a:solidFill>
              </a:rPr>
              <a:t>relatively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simple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model</a:t>
            </a:r>
            <a:endParaRPr lang="pt-PT" sz="21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PT" sz="21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PT" sz="2100" b="1" dirty="0" err="1">
                <a:solidFill>
                  <a:schemeClr val="bg1"/>
                </a:solidFill>
              </a:rPr>
              <a:t>Limited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computational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power</a:t>
            </a:r>
            <a:r>
              <a:rPr lang="pt-PT" sz="2100" b="1" dirty="0">
                <a:solidFill>
                  <a:schemeClr val="bg1"/>
                </a:solidFill>
              </a:rPr>
              <a:t> for fine-</a:t>
            </a:r>
            <a:r>
              <a:rPr lang="pt-PT" sz="2100" b="1" dirty="0" err="1">
                <a:solidFill>
                  <a:schemeClr val="bg1"/>
                </a:solidFill>
              </a:rPr>
              <a:t>tuning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and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other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considered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approaches</a:t>
            </a:r>
            <a:endParaRPr lang="pt-PT" sz="2100" b="1" dirty="0">
              <a:solidFill>
                <a:schemeClr val="bg1"/>
              </a:solidFill>
            </a:endParaRPr>
          </a:p>
          <a:p>
            <a:pPr algn="just"/>
            <a:endParaRPr lang="pt-PT" sz="21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PT" sz="2100" b="1" dirty="0" err="1">
                <a:solidFill>
                  <a:schemeClr val="bg1"/>
                </a:solidFill>
              </a:rPr>
              <a:t>Freeze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only</a:t>
            </a:r>
            <a:r>
              <a:rPr lang="pt-PT" sz="2100" b="1" dirty="0">
                <a:solidFill>
                  <a:schemeClr val="bg1"/>
                </a:solidFill>
              </a:rPr>
              <a:t> a </a:t>
            </a:r>
            <a:r>
              <a:rPr lang="pt-PT" sz="2100" b="1" dirty="0" err="1">
                <a:solidFill>
                  <a:schemeClr val="bg1"/>
                </a:solidFill>
              </a:rPr>
              <a:t>part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of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the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weights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instead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of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totally</a:t>
            </a:r>
            <a:endParaRPr lang="pt-PT" sz="21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PT" sz="21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PT" sz="2100" b="1" dirty="0" err="1">
                <a:solidFill>
                  <a:schemeClr val="bg1"/>
                </a:solidFill>
              </a:rPr>
              <a:t>Increase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number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of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tested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images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allowing</a:t>
            </a:r>
            <a:r>
              <a:rPr lang="pt-PT" sz="2100" b="1" dirty="0">
                <a:solidFill>
                  <a:schemeClr val="bg1"/>
                </a:solidFill>
              </a:rPr>
              <a:t> for </a:t>
            </a:r>
            <a:r>
              <a:rPr lang="pt-PT" sz="2100" b="1" dirty="0" err="1">
                <a:solidFill>
                  <a:schemeClr val="bg1"/>
                </a:solidFill>
              </a:rPr>
              <a:t>better</a:t>
            </a:r>
            <a:r>
              <a:rPr lang="pt-PT" sz="2100" b="1" dirty="0">
                <a:solidFill>
                  <a:schemeClr val="bg1"/>
                </a:solidFill>
              </a:rPr>
              <a:t> </a:t>
            </a:r>
            <a:r>
              <a:rPr lang="pt-PT" sz="2100" b="1" dirty="0" err="1">
                <a:solidFill>
                  <a:schemeClr val="bg1"/>
                </a:solidFill>
              </a:rPr>
              <a:t>confidence</a:t>
            </a:r>
            <a:endParaRPr lang="pt-PT" sz="2100" b="1" dirty="0">
              <a:solidFill>
                <a:schemeClr val="bg1"/>
              </a:solidFill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5D49D9E-BD5B-4E80-E793-CB0A3FD7B2DF}"/>
              </a:ext>
            </a:extLst>
          </p:cNvPr>
          <p:cNvGrpSpPr/>
          <p:nvPr/>
        </p:nvGrpSpPr>
        <p:grpSpPr>
          <a:xfrm>
            <a:off x="4642695" y="-964"/>
            <a:ext cx="7663516" cy="6859384"/>
            <a:chOff x="4642695" y="-11355"/>
            <a:chExt cx="7663516" cy="6859384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0BABE9BD-4B80-58B5-2495-1C97414F58F2}"/>
                </a:ext>
              </a:extLst>
            </p:cNvPr>
            <p:cNvGrpSpPr/>
            <p:nvPr/>
          </p:nvGrpSpPr>
          <p:grpSpPr>
            <a:xfrm>
              <a:off x="4642695" y="-9427"/>
              <a:ext cx="7016163" cy="6857456"/>
              <a:chOff x="4510642" y="0"/>
              <a:chExt cx="8190843" cy="6857456"/>
            </a:xfrm>
          </p:grpSpPr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CF3F7BD5-A485-36D0-8054-A711A5A8F9D4}"/>
                  </a:ext>
                </a:extLst>
              </p:cNvPr>
              <p:cNvSpPr/>
              <p:nvPr/>
            </p:nvSpPr>
            <p:spPr>
              <a:xfrm>
                <a:off x="4741019" y="0"/>
                <a:ext cx="7960466" cy="6857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623E053D-A54A-E4AA-72D6-F5CEF5288845}"/>
                  </a:ext>
                </a:extLst>
              </p:cNvPr>
              <p:cNvSpPr/>
              <p:nvPr/>
            </p:nvSpPr>
            <p:spPr>
              <a:xfrm>
                <a:off x="4510642" y="3616835"/>
                <a:ext cx="451384" cy="31146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C91F8CF-37E8-960E-1709-A9391200472B}"/>
                </a:ext>
              </a:extLst>
            </p:cNvPr>
            <p:cNvSpPr/>
            <p:nvPr/>
          </p:nvSpPr>
          <p:spPr>
            <a:xfrm>
              <a:off x="11003973" y="-11355"/>
              <a:ext cx="1302238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6510" y="0"/>
            <a:ext cx="874718" cy="6867426"/>
            <a:chOff x="3660842" y="0"/>
            <a:chExt cx="874718" cy="6867426"/>
          </a:xfrm>
        </p:grpSpPr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69202" y="3001069"/>
              <a:ext cx="6857999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69200" y="2991642"/>
              <a:ext cx="6857999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C6B89DFC-2888-862A-5972-873E6CB59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337" y="10186"/>
            <a:ext cx="6818825" cy="685724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71837D0B-AA5B-4458-40B7-23154FFEC245}"/>
              </a:ext>
            </a:extLst>
          </p:cNvPr>
          <p:cNvSpPr/>
          <p:nvPr/>
        </p:nvSpPr>
        <p:spPr>
          <a:xfrm>
            <a:off x="11015720" y="1645921"/>
            <a:ext cx="1006562" cy="1004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50AC252-4DF4-0687-995E-993B02D8AB1A}"/>
              </a:ext>
            </a:extLst>
          </p:cNvPr>
          <p:cNvSpPr/>
          <p:nvPr/>
        </p:nvSpPr>
        <p:spPr>
          <a:xfrm>
            <a:off x="8277117" y="5671845"/>
            <a:ext cx="997529" cy="1004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556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STOP... or not, using road signs in adverts?">
            <a:extLst>
              <a:ext uri="{FF2B5EF4-FFF2-40B4-BE49-F238E27FC236}">
                <a16:creationId xmlns:a16="http://schemas.microsoft.com/office/drawing/2014/main" id="{1B67B31C-CF1C-8D32-587F-8330CB0FB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66" y="-2"/>
            <a:ext cx="1030521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602793" cy="6858002"/>
            <a:chOff x="-2" y="-1"/>
            <a:chExt cx="4602793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z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20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905507" cy="6858002"/>
              <a:chOff x="3697284" y="-1"/>
              <a:chExt cx="905507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1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905507" cy="6858001"/>
                <a:chOff x="3697284" y="-1"/>
                <a:chExt cx="905507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36432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C15E849A-D228-10BF-E05D-AB5A95C6343F}"/>
              </a:ext>
            </a:extLst>
          </p:cNvPr>
          <p:cNvSpPr txBox="1"/>
          <p:nvPr/>
        </p:nvSpPr>
        <p:spPr>
          <a:xfrm>
            <a:off x="98061" y="2284154"/>
            <a:ext cx="3925626" cy="721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40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THANK YOU</a:t>
            </a:r>
            <a:endParaRPr lang="pt-PT" sz="4000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350F7AC-277F-79BC-5989-CBFE5DA11C55}"/>
              </a:ext>
            </a:extLst>
          </p:cNvPr>
          <p:cNvSpPr txBox="1"/>
          <p:nvPr/>
        </p:nvSpPr>
        <p:spPr>
          <a:xfrm>
            <a:off x="0" y="5166400"/>
            <a:ext cx="4025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>
                <a:solidFill>
                  <a:schemeClr val="bg1"/>
                </a:solidFill>
              </a:rPr>
              <a:t>Advanced</a:t>
            </a:r>
            <a:r>
              <a:rPr lang="pt-PT" dirty="0">
                <a:solidFill>
                  <a:schemeClr val="bg1"/>
                </a:solidFill>
              </a:rPr>
              <a:t> </a:t>
            </a:r>
            <a:r>
              <a:rPr lang="pt-PT" dirty="0" err="1">
                <a:solidFill>
                  <a:schemeClr val="bg1"/>
                </a:solidFill>
              </a:rPr>
              <a:t>Machine</a:t>
            </a:r>
            <a:r>
              <a:rPr lang="pt-PT" dirty="0">
                <a:solidFill>
                  <a:schemeClr val="bg1"/>
                </a:solidFill>
              </a:rPr>
              <a:t> </a:t>
            </a:r>
            <a:r>
              <a:rPr lang="pt-PT" dirty="0" err="1">
                <a:solidFill>
                  <a:schemeClr val="bg1"/>
                </a:solidFill>
              </a:rPr>
              <a:t>Learning</a:t>
            </a:r>
            <a:endParaRPr lang="pt-PT" dirty="0">
              <a:solidFill>
                <a:schemeClr val="bg1"/>
              </a:solidFill>
            </a:endParaRPr>
          </a:p>
          <a:p>
            <a:pPr algn="ctr"/>
            <a:r>
              <a:rPr lang="pt-PT" dirty="0">
                <a:solidFill>
                  <a:schemeClr val="bg1"/>
                </a:solidFill>
              </a:rPr>
              <a:t>João Faia – 47051</a:t>
            </a:r>
          </a:p>
          <a:p>
            <a:pPr algn="ctr"/>
            <a:r>
              <a:rPr lang="pt-PT" dirty="0">
                <a:solidFill>
                  <a:schemeClr val="bg1"/>
                </a:solidFill>
              </a:rPr>
              <a:t>Tomás </a:t>
            </a:r>
            <a:r>
              <a:rPr lang="pt-PT" dirty="0" err="1">
                <a:solidFill>
                  <a:schemeClr val="bg1"/>
                </a:solidFill>
              </a:rPr>
              <a:t>Oom</a:t>
            </a:r>
            <a:r>
              <a:rPr lang="pt-PT" dirty="0">
                <a:solidFill>
                  <a:schemeClr val="bg1"/>
                </a:solidFill>
              </a:rPr>
              <a:t> – 59447 </a:t>
            </a:r>
          </a:p>
          <a:p>
            <a:pPr algn="ctr"/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950BB655-CDEF-D014-63E8-0C75A02628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73" y="254785"/>
            <a:ext cx="1168400" cy="1168400"/>
          </a:xfrm>
          <a:prstGeom prst="rect">
            <a:avLst/>
          </a:prstGeom>
        </p:spPr>
      </p:pic>
      <p:pic>
        <p:nvPicPr>
          <p:cNvPr id="4100" name="Picture 4" descr="Red Among Us transparent PNG - StickPNG">
            <a:extLst>
              <a:ext uri="{FF2B5EF4-FFF2-40B4-BE49-F238E27FC236}">
                <a16:creationId xmlns:a16="http://schemas.microsoft.com/office/drawing/2014/main" id="{26F685A9-BDF0-CC4B-9B78-A00A476B3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89211" y="1710589"/>
            <a:ext cx="62226" cy="7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148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 descr="Uma imagem com padrão, captura de ecrã, Saturação de cores, quadrado&#10;&#10;Descrição gerada automaticamente">
            <a:extLst>
              <a:ext uri="{FF2B5EF4-FFF2-40B4-BE49-F238E27FC236}">
                <a16:creationId xmlns:a16="http://schemas.microsoft.com/office/drawing/2014/main" id="{1A99D063-56B4-A863-23F1-A73042831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51196" y="-3333583"/>
            <a:ext cx="19385456" cy="19403195"/>
          </a:xfrm>
        </p:spPr>
      </p:pic>
    </p:spTree>
    <p:extLst>
      <p:ext uri="{BB962C8B-B14F-4D97-AF65-F5344CB8AC3E}">
        <p14:creationId xmlns:p14="http://schemas.microsoft.com/office/powerpoint/2010/main" val="565208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7AB4855-56BF-4E26-BDEB-7D0CC646206E}"/>
              </a:ext>
            </a:extLst>
          </p:cNvPr>
          <p:cNvSpPr txBox="1"/>
          <p:nvPr/>
        </p:nvSpPr>
        <p:spPr>
          <a:xfrm>
            <a:off x="84839" y="474829"/>
            <a:ext cx="5139604" cy="13182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PT" sz="4000" b="1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GTSDB - </a:t>
            </a:r>
            <a:r>
              <a:rPr lang="pt-PT" sz="4000" b="1" i="1" kern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German</a:t>
            </a:r>
            <a:r>
              <a:rPr lang="pt-PT" sz="4000" b="1" i="1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pt-PT" sz="4000" b="1" i="1" kern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Traffic</a:t>
            </a:r>
            <a:r>
              <a:rPr lang="pt-PT" sz="4000" b="1" i="1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pt-PT" sz="4000" b="1" i="1" kern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Sign</a:t>
            </a:r>
            <a:r>
              <a:rPr lang="pt-PT" sz="4000" b="1" i="1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pt-PT" sz="4000" b="1" i="1" kern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Dataset</a:t>
            </a:r>
            <a:r>
              <a:rPr lang="pt-PT" sz="4000" b="1" i="1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pt-PT" sz="4000" b="1" i="1" kern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Benchmark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BABE9BD-4B80-58B5-2495-1C97414F58F2}"/>
              </a:ext>
            </a:extLst>
          </p:cNvPr>
          <p:cNvGrpSpPr/>
          <p:nvPr/>
        </p:nvGrpSpPr>
        <p:grpSpPr>
          <a:xfrm>
            <a:off x="5251065" y="-4298"/>
            <a:ext cx="6933036" cy="6857456"/>
            <a:chOff x="4098199" y="0"/>
            <a:chExt cx="8093800" cy="6857456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F3F7BD5-A485-36D0-8054-A711A5A8F9D4}"/>
                </a:ext>
              </a:extLst>
            </p:cNvPr>
            <p:cNvSpPr/>
            <p:nvPr/>
          </p:nvSpPr>
          <p:spPr>
            <a:xfrm>
              <a:off x="4231532" y="0"/>
              <a:ext cx="7960467" cy="6857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23E053D-A54A-E4AA-72D6-F5CEF5288845}"/>
                </a:ext>
              </a:extLst>
            </p:cNvPr>
            <p:cNvSpPr/>
            <p:nvPr/>
          </p:nvSpPr>
          <p:spPr>
            <a:xfrm>
              <a:off x="4098199" y="3616835"/>
              <a:ext cx="451384" cy="31146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9183" y="0"/>
            <a:ext cx="874718" cy="6867426"/>
            <a:chOff x="3660842" y="0"/>
            <a:chExt cx="874718" cy="6867426"/>
          </a:xfrm>
        </p:grpSpPr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69202" y="3001069"/>
              <a:ext cx="6857999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69200" y="2991642"/>
              <a:ext cx="6857999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C70F709-5B69-F66C-1E0B-D8330450ED25}"/>
              </a:ext>
            </a:extLst>
          </p:cNvPr>
          <p:cNvSpPr txBox="1"/>
          <p:nvPr/>
        </p:nvSpPr>
        <p:spPr>
          <a:xfrm>
            <a:off x="6582818" y="6167156"/>
            <a:ext cx="429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Few examples of traffic signs from train set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10ABB67-D426-8ACC-7B0B-786D8F9F6C9B}"/>
              </a:ext>
            </a:extLst>
          </p:cNvPr>
          <p:cNvSpPr txBox="1"/>
          <p:nvPr/>
        </p:nvSpPr>
        <p:spPr>
          <a:xfrm>
            <a:off x="1788733" y="3670893"/>
            <a:ext cx="148070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400" b="1" dirty="0">
                <a:solidFill>
                  <a:schemeClr val="bg1"/>
                </a:solidFill>
              </a:rPr>
              <a:t>43 Classes</a:t>
            </a:r>
          </a:p>
          <a:p>
            <a:pPr algn="just"/>
            <a:endParaRPr lang="pt-PT" sz="2400" dirty="0">
              <a:solidFill>
                <a:schemeClr val="bg1"/>
              </a:solidFill>
            </a:endParaRPr>
          </a:p>
          <a:p>
            <a:pPr algn="just"/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38" name="Agrupar 1037">
            <a:extLst>
              <a:ext uri="{FF2B5EF4-FFF2-40B4-BE49-F238E27FC236}">
                <a16:creationId xmlns:a16="http://schemas.microsoft.com/office/drawing/2014/main" id="{FCA99A44-A188-4F1E-F2FF-3A4E12970045}"/>
              </a:ext>
            </a:extLst>
          </p:cNvPr>
          <p:cNvGrpSpPr/>
          <p:nvPr/>
        </p:nvGrpSpPr>
        <p:grpSpPr>
          <a:xfrm>
            <a:off x="336961" y="1924858"/>
            <a:ext cx="4433934" cy="2525871"/>
            <a:chOff x="336961" y="1852445"/>
            <a:chExt cx="4433934" cy="2525871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CDB8C23F-9C04-B3A0-09C4-0484235500B3}"/>
                </a:ext>
              </a:extLst>
            </p:cNvPr>
            <p:cNvSpPr txBox="1"/>
            <p:nvPr/>
          </p:nvSpPr>
          <p:spPr>
            <a:xfrm>
              <a:off x="1924927" y="1852445"/>
              <a:ext cx="1132441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000" b="1" dirty="0">
                  <a:solidFill>
                    <a:schemeClr val="bg1"/>
                  </a:solidFill>
                </a:rPr>
                <a:t>51839 </a:t>
              </a:r>
              <a:r>
                <a:rPr lang="pt-PT" sz="2000" b="1" dirty="0" err="1">
                  <a:solidFill>
                    <a:schemeClr val="bg1"/>
                  </a:solidFill>
                </a:rPr>
                <a:t>Images</a:t>
              </a:r>
              <a:endParaRPr lang="pt-PT" sz="2000" b="1" dirty="0">
                <a:solidFill>
                  <a:schemeClr val="bg1"/>
                </a:solidFill>
              </a:endParaRPr>
            </a:p>
            <a:p>
              <a:pPr algn="just"/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Conexão reta unidirecional 4">
              <a:extLst>
                <a:ext uri="{FF2B5EF4-FFF2-40B4-BE49-F238E27FC236}">
                  <a16:creationId xmlns:a16="http://schemas.microsoft.com/office/drawing/2014/main" id="{71ECE7E7-0B6C-5DAD-DE3B-D0445AB33679}"/>
                </a:ext>
              </a:extLst>
            </p:cNvPr>
            <p:cNvCxnSpPr>
              <a:cxnSpLocks/>
              <a:stCxn id="2" idx="1"/>
              <a:endCxn id="9" idx="0"/>
            </p:cNvCxnSpPr>
            <p:nvPr/>
          </p:nvCxnSpPr>
          <p:spPr>
            <a:xfrm flipH="1">
              <a:off x="1080226" y="2344888"/>
              <a:ext cx="844701" cy="1048543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A506647-E0FF-830A-DB8D-182BBA93E51D}"/>
                </a:ext>
              </a:extLst>
            </p:cNvPr>
            <p:cNvSpPr txBox="1"/>
            <p:nvPr/>
          </p:nvSpPr>
          <p:spPr>
            <a:xfrm>
              <a:off x="336961" y="3393431"/>
              <a:ext cx="148653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000" b="1" dirty="0">
                  <a:solidFill>
                    <a:schemeClr val="bg1"/>
                  </a:solidFill>
                </a:rPr>
                <a:t>39209 </a:t>
              </a:r>
              <a:r>
                <a:rPr lang="pt-PT" sz="2000" b="1" dirty="0" err="1">
                  <a:solidFill>
                    <a:schemeClr val="bg1"/>
                  </a:solidFill>
                </a:rPr>
                <a:t>Images</a:t>
              </a:r>
              <a:endParaRPr lang="pt-PT" sz="2000" b="1" dirty="0">
                <a:solidFill>
                  <a:schemeClr val="bg1"/>
                </a:solidFill>
              </a:endParaRPr>
            </a:p>
            <a:p>
              <a:pPr algn="just"/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4A2996B6-6F8A-368B-D4FA-CB4FC8AA2090}"/>
                </a:ext>
              </a:extLst>
            </p:cNvPr>
            <p:cNvSpPr txBox="1"/>
            <p:nvPr/>
          </p:nvSpPr>
          <p:spPr>
            <a:xfrm>
              <a:off x="3193696" y="3393431"/>
              <a:ext cx="1577199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000" b="1" dirty="0">
                  <a:solidFill>
                    <a:schemeClr val="bg1"/>
                  </a:solidFill>
                </a:rPr>
                <a:t>12630 </a:t>
              </a:r>
              <a:r>
                <a:rPr lang="pt-PT" sz="2000" b="1" dirty="0" err="1">
                  <a:solidFill>
                    <a:schemeClr val="bg1"/>
                  </a:solidFill>
                </a:rPr>
                <a:t>Images</a:t>
              </a:r>
              <a:endParaRPr lang="pt-PT" sz="2000" b="1" dirty="0">
                <a:solidFill>
                  <a:schemeClr val="bg1"/>
                </a:solidFill>
              </a:endParaRPr>
            </a:p>
            <a:p>
              <a:pPr algn="just"/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18" name="Conexão reta unidirecional 17">
              <a:extLst>
                <a:ext uri="{FF2B5EF4-FFF2-40B4-BE49-F238E27FC236}">
                  <a16:creationId xmlns:a16="http://schemas.microsoft.com/office/drawing/2014/main" id="{B554665A-D5DC-57C9-3C69-6F6E40027421}"/>
                </a:ext>
              </a:extLst>
            </p:cNvPr>
            <p:cNvCxnSpPr>
              <a:cxnSpLocks/>
              <a:stCxn id="2" idx="3"/>
              <a:endCxn id="10" idx="0"/>
            </p:cNvCxnSpPr>
            <p:nvPr/>
          </p:nvCxnSpPr>
          <p:spPr>
            <a:xfrm>
              <a:off x="3057368" y="2344888"/>
              <a:ext cx="924928" cy="1048543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F300D1B5-D880-7093-F543-50E95B9AC3AE}"/>
                </a:ext>
              </a:extLst>
            </p:cNvPr>
            <p:cNvSpPr txBox="1"/>
            <p:nvPr/>
          </p:nvSpPr>
          <p:spPr>
            <a:xfrm rot="2891876">
              <a:off x="3057425" y="2528454"/>
              <a:ext cx="11661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</a:rPr>
                <a:t>Validation</a:t>
              </a:r>
              <a:endParaRPr lang="en-GB" sz="1400" dirty="0">
                <a:solidFill>
                  <a:schemeClr val="bg1"/>
                </a:solidFill>
              </a:endParaRP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572CC606-8ED3-1A3A-3734-44C21D1045D6}"/>
                </a:ext>
              </a:extLst>
            </p:cNvPr>
            <p:cNvSpPr txBox="1"/>
            <p:nvPr/>
          </p:nvSpPr>
          <p:spPr>
            <a:xfrm rot="18573057">
              <a:off x="850227" y="2475479"/>
              <a:ext cx="11661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</a:rPr>
                <a:t>Train</a:t>
              </a:r>
              <a:endParaRPr lang="en-GB" sz="1400" dirty="0">
                <a:solidFill>
                  <a:schemeClr val="bg1"/>
                </a:solidFill>
              </a:endParaRPr>
            </a:p>
          </p:txBody>
        </p:sp>
        <p:sp>
          <p:nvSpPr>
            <p:cNvPr id="1030" name="CaixaDeTexto 1029">
              <a:extLst>
                <a:ext uri="{FF2B5EF4-FFF2-40B4-BE49-F238E27FC236}">
                  <a16:creationId xmlns:a16="http://schemas.microsoft.com/office/drawing/2014/main" id="{535AE526-00C0-3223-3D4F-AB6360F599A1}"/>
                </a:ext>
              </a:extLst>
            </p:cNvPr>
            <p:cNvSpPr txBox="1"/>
            <p:nvPr/>
          </p:nvSpPr>
          <p:spPr>
            <a:xfrm rot="2778525">
              <a:off x="3003641" y="2780099"/>
              <a:ext cx="557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</a:rPr>
                <a:t>25%</a:t>
              </a:r>
              <a:endParaRPr lang="en-GB" sz="1400" dirty="0">
                <a:solidFill>
                  <a:schemeClr val="bg1"/>
                </a:solidFill>
              </a:endParaRPr>
            </a:p>
          </p:txBody>
        </p:sp>
        <p:sp>
          <p:nvSpPr>
            <p:cNvPr id="1032" name="CaixaDeTexto 1031">
              <a:extLst>
                <a:ext uri="{FF2B5EF4-FFF2-40B4-BE49-F238E27FC236}">
                  <a16:creationId xmlns:a16="http://schemas.microsoft.com/office/drawing/2014/main" id="{3AE404EF-6866-D27E-7468-4A2404F7F261}"/>
                </a:ext>
              </a:extLst>
            </p:cNvPr>
            <p:cNvSpPr txBox="1"/>
            <p:nvPr/>
          </p:nvSpPr>
          <p:spPr>
            <a:xfrm rot="18633061">
              <a:off x="1455485" y="2757509"/>
              <a:ext cx="557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</a:rPr>
                <a:t>75%</a:t>
              </a:r>
              <a:endParaRPr lang="en-GB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37" name="Imagem 1036" descr="Uma imagem com texto, Sinalização rodoviária, sinalética, sinalizar&#10;&#10;Descrição gerada automaticamente">
            <a:extLst>
              <a:ext uri="{FF2B5EF4-FFF2-40B4-BE49-F238E27FC236}">
                <a16:creationId xmlns:a16="http://schemas.microsoft.com/office/drawing/2014/main" id="{7FB82F8D-C647-5B89-2857-E8C76E2EA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766" y="395425"/>
            <a:ext cx="685800" cy="676275"/>
          </a:xfrm>
          <a:prstGeom prst="rect">
            <a:avLst/>
          </a:prstGeom>
        </p:spPr>
      </p:pic>
      <p:pic>
        <p:nvPicPr>
          <p:cNvPr id="1040" name="Imagem 1039" descr="Uma imagem com Sinalização rodoviária, ar livre, sinalética, Sinal de stop&#10;&#10;Descrição gerada automaticamente">
            <a:extLst>
              <a:ext uri="{FF2B5EF4-FFF2-40B4-BE49-F238E27FC236}">
                <a16:creationId xmlns:a16="http://schemas.microsoft.com/office/drawing/2014/main" id="{0E0814AB-D892-2D78-2A32-9E53D7830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99" y="399416"/>
            <a:ext cx="1371600" cy="1409700"/>
          </a:xfrm>
          <a:prstGeom prst="rect">
            <a:avLst/>
          </a:prstGeom>
        </p:spPr>
      </p:pic>
      <p:pic>
        <p:nvPicPr>
          <p:cNvPr id="1042" name="Imagem 1041" descr="Uma imagem com texto, Sinalização rodoviária, sinalética, ar livre&#10;&#10;Descrição gerada automaticamente">
            <a:extLst>
              <a:ext uri="{FF2B5EF4-FFF2-40B4-BE49-F238E27FC236}">
                <a16:creationId xmlns:a16="http://schemas.microsoft.com/office/drawing/2014/main" id="{30B12423-387A-753E-1277-575188E790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089" y="768831"/>
            <a:ext cx="1333500" cy="1409700"/>
          </a:xfrm>
          <a:prstGeom prst="rect">
            <a:avLst/>
          </a:prstGeom>
        </p:spPr>
      </p:pic>
      <p:pic>
        <p:nvPicPr>
          <p:cNvPr id="1046" name="Imagem 1045" descr="Uma imagem com ar livre&#10;&#10;Descrição gerada automaticamente">
            <a:extLst>
              <a:ext uri="{FF2B5EF4-FFF2-40B4-BE49-F238E27FC236}">
                <a16:creationId xmlns:a16="http://schemas.microsoft.com/office/drawing/2014/main" id="{EF1839F6-9304-4A11-024D-3D6F84891D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252" y="1106267"/>
            <a:ext cx="876300" cy="838200"/>
          </a:xfrm>
          <a:prstGeom prst="rect">
            <a:avLst/>
          </a:prstGeom>
        </p:spPr>
      </p:pic>
      <p:pic>
        <p:nvPicPr>
          <p:cNvPr id="1050" name="Imagem 1049" descr="Uma imagem com ar livre, inverno&#10;&#10;Descrição gerada automaticamente com confiança média">
            <a:extLst>
              <a:ext uri="{FF2B5EF4-FFF2-40B4-BE49-F238E27FC236}">
                <a16:creationId xmlns:a16="http://schemas.microsoft.com/office/drawing/2014/main" id="{4ACD7154-36EB-9620-73D8-E04526957E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341" y="2078290"/>
            <a:ext cx="790575" cy="819150"/>
          </a:xfrm>
          <a:prstGeom prst="rect">
            <a:avLst/>
          </a:prstGeom>
        </p:spPr>
      </p:pic>
      <p:pic>
        <p:nvPicPr>
          <p:cNvPr id="1056" name="Imagem 1055" descr="Uma imagem com ar livre, Sinalização rodoviária, sinalética, edifício&#10;&#10;Descrição gerada automaticamente">
            <a:extLst>
              <a:ext uri="{FF2B5EF4-FFF2-40B4-BE49-F238E27FC236}">
                <a16:creationId xmlns:a16="http://schemas.microsoft.com/office/drawing/2014/main" id="{DF807599-9522-9B83-7F16-06968494B0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649" y="2306705"/>
            <a:ext cx="2057400" cy="1933575"/>
          </a:xfrm>
          <a:prstGeom prst="rect">
            <a:avLst/>
          </a:prstGeom>
        </p:spPr>
      </p:pic>
      <p:pic>
        <p:nvPicPr>
          <p:cNvPr id="1058" name="Imagem 1057" descr="Uma imagem com Sinalização rodoviária, semáforo, ar livre, Dispositivo de sinalização&#10;&#10;Descrição gerada automaticamente">
            <a:extLst>
              <a:ext uri="{FF2B5EF4-FFF2-40B4-BE49-F238E27FC236}">
                <a16:creationId xmlns:a16="http://schemas.microsoft.com/office/drawing/2014/main" id="{F0E1A1B5-2FD0-714C-AAA0-CB835FA46D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045" y="2091322"/>
            <a:ext cx="1466850" cy="1295400"/>
          </a:xfrm>
          <a:prstGeom prst="rect">
            <a:avLst/>
          </a:prstGeom>
        </p:spPr>
      </p:pic>
      <p:pic>
        <p:nvPicPr>
          <p:cNvPr id="1060" name="Imagem 1059" descr="Uma imagem com ar livre, árvore, Sinalização rodoviária, sinalizar&#10;&#10;Descrição gerada automaticamente">
            <a:extLst>
              <a:ext uri="{FF2B5EF4-FFF2-40B4-BE49-F238E27FC236}">
                <a16:creationId xmlns:a16="http://schemas.microsoft.com/office/drawing/2014/main" id="{33D59FFA-0A97-CEAD-F0A2-69B66F6D34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291" y="3914154"/>
            <a:ext cx="1409700" cy="1304925"/>
          </a:xfrm>
          <a:prstGeom prst="rect">
            <a:avLst/>
          </a:prstGeom>
        </p:spPr>
      </p:pic>
      <p:pic>
        <p:nvPicPr>
          <p:cNvPr id="1062" name="Imagem 1061" descr="Uma imagem com captura de ecrã, ar livre&#10;&#10;Descrição gerada automaticamente">
            <a:extLst>
              <a:ext uri="{FF2B5EF4-FFF2-40B4-BE49-F238E27FC236}">
                <a16:creationId xmlns:a16="http://schemas.microsoft.com/office/drawing/2014/main" id="{E8ACB606-9394-1E34-A1A9-C060FDAF79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796" y="176647"/>
            <a:ext cx="771525" cy="781050"/>
          </a:xfrm>
          <a:prstGeom prst="rect">
            <a:avLst/>
          </a:prstGeom>
        </p:spPr>
      </p:pic>
      <p:pic>
        <p:nvPicPr>
          <p:cNvPr id="1064" name="Imagem 1063">
            <a:extLst>
              <a:ext uri="{FF2B5EF4-FFF2-40B4-BE49-F238E27FC236}">
                <a16:creationId xmlns:a16="http://schemas.microsoft.com/office/drawing/2014/main" id="{B9D2B1E8-0E67-BC1E-300F-56F99FF4A2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770" y="1513584"/>
            <a:ext cx="247650" cy="247650"/>
          </a:xfrm>
          <a:prstGeom prst="rect">
            <a:avLst/>
          </a:prstGeom>
        </p:spPr>
      </p:pic>
      <p:pic>
        <p:nvPicPr>
          <p:cNvPr id="1066" name="Imagem 1065" descr="Uma imagem com ar livre, Sinalização rodoviária, árvore, sinalética&#10;&#10;Descrição gerada automaticamente">
            <a:extLst>
              <a:ext uri="{FF2B5EF4-FFF2-40B4-BE49-F238E27FC236}">
                <a16:creationId xmlns:a16="http://schemas.microsoft.com/office/drawing/2014/main" id="{4C15CCF4-B38B-3CF1-5216-3EAC9323CB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99" y="3045417"/>
            <a:ext cx="1619250" cy="1600200"/>
          </a:xfrm>
          <a:prstGeom prst="rect">
            <a:avLst/>
          </a:prstGeom>
        </p:spPr>
      </p:pic>
      <p:pic>
        <p:nvPicPr>
          <p:cNvPr id="1070" name="Imagem 1069" descr="Uma imagem com texto, ar livre, Sinalização rodoviária, Sinal de stop&#10;&#10;Descrição gerada automaticamente">
            <a:extLst>
              <a:ext uri="{FF2B5EF4-FFF2-40B4-BE49-F238E27FC236}">
                <a16:creationId xmlns:a16="http://schemas.microsoft.com/office/drawing/2014/main" id="{31F10EFA-A73A-257A-81BD-D31D07DC5C7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855" y="81790"/>
            <a:ext cx="619125" cy="714375"/>
          </a:xfrm>
          <a:prstGeom prst="rect">
            <a:avLst/>
          </a:prstGeom>
        </p:spPr>
      </p:pic>
      <p:pic>
        <p:nvPicPr>
          <p:cNvPr id="1072" name="Imagem 1071">
            <a:extLst>
              <a:ext uri="{FF2B5EF4-FFF2-40B4-BE49-F238E27FC236}">
                <a16:creationId xmlns:a16="http://schemas.microsoft.com/office/drawing/2014/main" id="{B385EE37-20CC-4F02-CEFB-460459226B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251" y="2463487"/>
            <a:ext cx="447675" cy="419100"/>
          </a:xfrm>
          <a:prstGeom prst="rect">
            <a:avLst/>
          </a:prstGeom>
        </p:spPr>
      </p:pic>
      <p:pic>
        <p:nvPicPr>
          <p:cNvPr id="1074" name="Imagem 1073" descr="Uma imagem com ar livre, Sinalização rodoviária, sinalizar, sinalética&#10;&#10;Descrição gerada automaticamente">
            <a:extLst>
              <a:ext uri="{FF2B5EF4-FFF2-40B4-BE49-F238E27FC236}">
                <a16:creationId xmlns:a16="http://schemas.microsoft.com/office/drawing/2014/main" id="{95A5A0CB-F9F3-D241-9F44-72314A73B5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987" y="4485236"/>
            <a:ext cx="990600" cy="847725"/>
          </a:xfrm>
          <a:prstGeom prst="rect">
            <a:avLst/>
          </a:prstGeom>
        </p:spPr>
      </p:pic>
      <p:pic>
        <p:nvPicPr>
          <p:cNvPr id="1076" name="Imagem 1075" descr="Uma imagem com ar livre, Sinalização rodoviária, sinalizar, sinalética&#10;&#10;Descrição gerada automaticamente">
            <a:extLst>
              <a:ext uri="{FF2B5EF4-FFF2-40B4-BE49-F238E27FC236}">
                <a16:creationId xmlns:a16="http://schemas.microsoft.com/office/drawing/2014/main" id="{55D7678A-3D52-77AF-E5D9-B246C30EC6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016" y="4612085"/>
            <a:ext cx="714375" cy="723900"/>
          </a:xfrm>
          <a:prstGeom prst="rect">
            <a:avLst/>
          </a:prstGeom>
        </p:spPr>
      </p:pic>
      <p:pic>
        <p:nvPicPr>
          <p:cNvPr id="1078" name="Imagem 1077" descr="Uma imagem com Árvore de natal, esfera, ar livre, enfeite&#10;&#10;Descrição gerada automaticamente">
            <a:extLst>
              <a:ext uri="{FF2B5EF4-FFF2-40B4-BE49-F238E27FC236}">
                <a16:creationId xmlns:a16="http://schemas.microsoft.com/office/drawing/2014/main" id="{4A612A20-8560-E293-E951-9702746C42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70" y="1203507"/>
            <a:ext cx="542925" cy="542925"/>
          </a:xfrm>
          <a:prstGeom prst="rect">
            <a:avLst/>
          </a:prstGeom>
        </p:spPr>
      </p:pic>
      <p:pic>
        <p:nvPicPr>
          <p:cNvPr id="1080" name="Imagem 1079" descr="Uma imagem com texto, ar livre, sinalizar&#10;&#10;Descrição gerada automaticamente">
            <a:extLst>
              <a:ext uri="{FF2B5EF4-FFF2-40B4-BE49-F238E27FC236}">
                <a16:creationId xmlns:a16="http://schemas.microsoft.com/office/drawing/2014/main" id="{9071CCDD-6C44-ED65-EF45-FB29FA30B9E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478" y="4909098"/>
            <a:ext cx="666750" cy="685800"/>
          </a:xfrm>
          <a:prstGeom prst="rect">
            <a:avLst/>
          </a:prstGeom>
        </p:spPr>
      </p:pic>
      <p:sp>
        <p:nvSpPr>
          <p:cNvPr id="1081" name="CaixaDeTexto 1080">
            <a:extLst>
              <a:ext uri="{FF2B5EF4-FFF2-40B4-BE49-F238E27FC236}">
                <a16:creationId xmlns:a16="http://schemas.microsoft.com/office/drawing/2014/main" id="{16A46FDB-319E-A6A0-639D-1D64D84DE71C}"/>
              </a:ext>
            </a:extLst>
          </p:cNvPr>
          <p:cNvSpPr txBox="1"/>
          <p:nvPr/>
        </p:nvSpPr>
        <p:spPr>
          <a:xfrm>
            <a:off x="344140" y="4450729"/>
            <a:ext cx="4369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chemeClr val="bg1"/>
                </a:solidFill>
              </a:rPr>
              <a:t>Additional information: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1"/>
                </a:solidFill>
              </a:rPr>
              <a:t>Width and height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1"/>
                </a:solidFill>
              </a:rPr>
              <a:t>Region of interest (ROI)</a:t>
            </a:r>
            <a:endParaRPr lang="pt-PT" sz="2000" dirty="0">
              <a:solidFill>
                <a:schemeClr val="bg1"/>
              </a:solidFill>
            </a:endParaRPr>
          </a:p>
        </p:txBody>
      </p:sp>
      <p:pic>
        <p:nvPicPr>
          <p:cNvPr id="1083" name="Imagem 1082">
            <a:extLst>
              <a:ext uri="{FF2B5EF4-FFF2-40B4-BE49-F238E27FC236}">
                <a16:creationId xmlns:a16="http://schemas.microsoft.com/office/drawing/2014/main" id="{99D82A0C-07E2-8E58-F167-0595F91864BB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5211" b="76912"/>
          <a:stretch/>
        </p:blipFill>
        <p:spPr>
          <a:xfrm>
            <a:off x="132490" y="5770044"/>
            <a:ext cx="4610580" cy="75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85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7AB4855-56BF-4E26-BDEB-7D0CC646206E}"/>
              </a:ext>
            </a:extLst>
          </p:cNvPr>
          <p:cNvSpPr txBox="1"/>
          <p:nvPr/>
        </p:nvSpPr>
        <p:spPr>
          <a:xfrm>
            <a:off x="84839" y="474829"/>
            <a:ext cx="5139604" cy="13182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PT" sz="4000" b="1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GTSDB - </a:t>
            </a:r>
            <a:r>
              <a:rPr lang="pt-PT" sz="4000" b="1" i="1" kern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German</a:t>
            </a:r>
            <a:r>
              <a:rPr lang="pt-PT" sz="4000" b="1" i="1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pt-PT" sz="4000" b="1" i="1" kern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Traffic</a:t>
            </a:r>
            <a:r>
              <a:rPr lang="pt-PT" sz="4000" b="1" i="1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pt-PT" sz="4000" b="1" i="1" kern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Sign</a:t>
            </a:r>
            <a:r>
              <a:rPr lang="pt-PT" sz="4000" b="1" i="1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pt-PT" sz="4000" b="1" i="1" kern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Dataset</a:t>
            </a:r>
            <a:r>
              <a:rPr lang="pt-PT" sz="4000" b="1" i="1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pt-PT" sz="4000" b="1" i="1" kern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Benchmark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BABE9BD-4B80-58B5-2495-1C97414F58F2}"/>
              </a:ext>
            </a:extLst>
          </p:cNvPr>
          <p:cNvGrpSpPr/>
          <p:nvPr/>
        </p:nvGrpSpPr>
        <p:grpSpPr>
          <a:xfrm>
            <a:off x="5251065" y="-4298"/>
            <a:ext cx="6933036" cy="6857456"/>
            <a:chOff x="4098199" y="0"/>
            <a:chExt cx="8093800" cy="6857456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F3F7BD5-A485-36D0-8054-A711A5A8F9D4}"/>
                </a:ext>
              </a:extLst>
            </p:cNvPr>
            <p:cNvSpPr/>
            <p:nvPr/>
          </p:nvSpPr>
          <p:spPr>
            <a:xfrm>
              <a:off x="4231532" y="0"/>
              <a:ext cx="7960467" cy="6857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23E053D-A54A-E4AA-72D6-F5CEF5288845}"/>
                </a:ext>
              </a:extLst>
            </p:cNvPr>
            <p:cNvSpPr/>
            <p:nvPr/>
          </p:nvSpPr>
          <p:spPr>
            <a:xfrm>
              <a:off x="4098199" y="3616835"/>
              <a:ext cx="451384" cy="31146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9183" y="0"/>
            <a:ext cx="874718" cy="6867426"/>
            <a:chOff x="3660842" y="0"/>
            <a:chExt cx="874718" cy="6867426"/>
          </a:xfrm>
        </p:grpSpPr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69202" y="3001069"/>
              <a:ext cx="6857999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69200" y="2991642"/>
              <a:ext cx="6857999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Imagem 3" descr="Uma imagem com texto, diagrama, captura de ecrã, Gráfico&#10;&#10;Descrição gerada automaticamente">
            <a:extLst>
              <a:ext uri="{FF2B5EF4-FFF2-40B4-BE49-F238E27FC236}">
                <a16:creationId xmlns:a16="http://schemas.microsoft.com/office/drawing/2014/main" id="{C6F17B11-1AB8-55D7-3B8B-CBA12A668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399" y="1622116"/>
            <a:ext cx="6547777" cy="3493732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44361640-7868-39E4-C660-E78073877906}"/>
              </a:ext>
            </a:extLst>
          </p:cNvPr>
          <p:cNvGrpSpPr/>
          <p:nvPr/>
        </p:nvGrpSpPr>
        <p:grpSpPr>
          <a:xfrm>
            <a:off x="348302" y="4781518"/>
            <a:ext cx="4490879" cy="1264033"/>
            <a:chOff x="6239991" y="4613738"/>
            <a:chExt cx="5615048" cy="1264033"/>
          </a:xfrm>
        </p:grpSpPr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AC70F709-5B69-F66C-1E0B-D8330450ED25}"/>
                </a:ext>
              </a:extLst>
            </p:cNvPr>
            <p:cNvSpPr txBox="1"/>
            <p:nvPr/>
          </p:nvSpPr>
          <p:spPr>
            <a:xfrm>
              <a:off x="6239991" y="5169885"/>
              <a:ext cx="56150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Mainly 1:1 aspect ratio – Images less affected by resize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1561FA56-1627-4588-EE8D-9BE896D25896}"/>
                </a:ext>
              </a:extLst>
            </p:cNvPr>
            <p:cNvSpPr txBox="1"/>
            <p:nvPr/>
          </p:nvSpPr>
          <p:spPr>
            <a:xfrm>
              <a:off x="6239991" y="4613738"/>
              <a:ext cx="5615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Resize all images to 32x32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E351ECD-A11F-2FAE-D514-25CF0967CD43}"/>
              </a:ext>
            </a:extLst>
          </p:cNvPr>
          <p:cNvGrpSpPr/>
          <p:nvPr/>
        </p:nvGrpSpPr>
        <p:grpSpPr>
          <a:xfrm>
            <a:off x="336961" y="1924858"/>
            <a:ext cx="4433934" cy="2525871"/>
            <a:chOff x="336961" y="1852445"/>
            <a:chExt cx="4433934" cy="2525871"/>
          </a:xfrm>
        </p:grpSpPr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26B1D1A6-0BB1-0EE3-60EB-581A15BA66F5}"/>
                </a:ext>
              </a:extLst>
            </p:cNvPr>
            <p:cNvSpPr txBox="1"/>
            <p:nvPr/>
          </p:nvSpPr>
          <p:spPr>
            <a:xfrm>
              <a:off x="1924927" y="1852445"/>
              <a:ext cx="1132441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000" b="1" dirty="0">
                  <a:solidFill>
                    <a:schemeClr val="bg1"/>
                  </a:solidFill>
                </a:rPr>
                <a:t>51839 </a:t>
              </a:r>
              <a:r>
                <a:rPr lang="pt-PT" sz="2000" b="1" dirty="0" err="1">
                  <a:solidFill>
                    <a:schemeClr val="bg1"/>
                  </a:solidFill>
                </a:rPr>
                <a:t>Images</a:t>
              </a:r>
              <a:endParaRPr lang="pt-PT" sz="2000" b="1" dirty="0">
                <a:solidFill>
                  <a:schemeClr val="bg1"/>
                </a:solidFill>
              </a:endParaRPr>
            </a:p>
            <a:p>
              <a:pPr algn="just"/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Conexão reta unidirecional 12">
              <a:extLst>
                <a:ext uri="{FF2B5EF4-FFF2-40B4-BE49-F238E27FC236}">
                  <a16:creationId xmlns:a16="http://schemas.microsoft.com/office/drawing/2014/main" id="{37508E3D-07F5-C48A-C80A-14E01E64D4D9}"/>
                </a:ext>
              </a:extLst>
            </p:cNvPr>
            <p:cNvCxnSpPr>
              <a:cxnSpLocks/>
              <a:stCxn id="12" idx="1"/>
              <a:endCxn id="15" idx="0"/>
            </p:cNvCxnSpPr>
            <p:nvPr/>
          </p:nvCxnSpPr>
          <p:spPr>
            <a:xfrm flipH="1">
              <a:off x="1080226" y="2344888"/>
              <a:ext cx="844701" cy="1048543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DC013BFB-C409-71C7-D1E7-6458EF8A329F}"/>
                </a:ext>
              </a:extLst>
            </p:cNvPr>
            <p:cNvSpPr txBox="1"/>
            <p:nvPr/>
          </p:nvSpPr>
          <p:spPr>
            <a:xfrm>
              <a:off x="336961" y="3393431"/>
              <a:ext cx="148653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000" b="1" dirty="0">
                  <a:solidFill>
                    <a:schemeClr val="bg1"/>
                  </a:solidFill>
                </a:rPr>
                <a:t>39209 </a:t>
              </a:r>
              <a:r>
                <a:rPr lang="pt-PT" sz="2000" b="1" dirty="0" err="1">
                  <a:solidFill>
                    <a:schemeClr val="bg1"/>
                  </a:solidFill>
                </a:rPr>
                <a:t>Images</a:t>
              </a:r>
              <a:endParaRPr lang="pt-PT" sz="2000" b="1" dirty="0">
                <a:solidFill>
                  <a:schemeClr val="bg1"/>
                </a:solidFill>
              </a:endParaRPr>
            </a:p>
            <a:p>
              <a:pPr algn="just"/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7856F1E-9A97-5504-6B33-C37EC1EF76AB}"/>
                </a:ext>
              </a:extLst>
            </p:cNvPr>
            <p:cNvSpPr txBox="1"/>
            <p:nvPr/>
          </p:nvSpPr>
          <p:spPr>
            <a:xfrm>
              <a:off x="3193696" y="3393431"/>
              <a:ext cx="1577199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000" b="1" dirty="0">
                  <a:solidFill>
                    <a:schemeClr val="bg1"/>
                  </a:solidFill>
                </a:rPr>
                <a:t>12630 </a:t>
              </a:r>
              <a:r>
                <a:rPr lang="pt-PT" sz="2000" b="1" dirty="0" err="1">
                  <a:solidFill>
                    <a:schemeClr val="bg1"/>
                  </a:solidFill>
                </a:rPr>
                <a:t>Images</a:t>
              </a:r>
              <a:endParaRPr lang="pt-PT" sz="2000" b="1" dirty="0">
                <a:solidFill>
                  <a:schemeClr val="bg1"/>
                </a:solidFill>
              </a:endParaRPr>
            </a:p>
            <a:p>
              <a:pPr algn="just"/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Conexão reta unidirecional 20">
              <a:extLst>
                <a:ext uri="{FF2B5EF4-FFF2-40B4-BE49-F238E27FC236}">
                  <a16:creationId xmlns:a16="http://schemas.microsoft.com/office/drawing/2014/main" id="{B287CF5E-2A34-12AD-4742-7051F3B819F3}"/>
                </a:ext>
              </a:extLst>
            </p:cNvPr>
            <p:cNvCxnSpPr>
              <a:cxnSpLocks/>
              <a:stCxn id="12" idx="3"/>
              <a:endCxn id="19" idx="0"/>
            </p:cNvCxnSpPr>
            <p:nvPr/>
          </p:nvCxnSpPr>
          <p:spPr>
            <a:xfrm>
              <a:off x="3057368" y="2344888"/>
              <a:ext cx="924928" cy="1048543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9CD9AF3-B4FB-86BF-A9CE-A206596CE4FC}"/>
                </a:ext>
              </a:extLst>
            </p:cNvPr>
            <p:cNvSpPr txBox="1"/>
            <p:nvPr/>
          </p:nvSpPr>
          <p:spPr>
            <a:xfrm rot="2891876">
              <a:off x="3057425" y="2528454"/>
              <a:ext cx="11661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</a:rPr>
                <a:t>Validation</a:t>
              </a:r>
              <a:endParaRPr lang="en-GB" sz="1400" dirty="0">
                <a:solidFill>
                  <a:schemeClr val="bg1"/>
                </a:solidFill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6FD03912-C38C-7C53-C485-313E7B9C8C93}"/>
                </a:ext>
              </a:extLst>
            </p:cNvPr>
            <p:cNvSpPr txBox="1"/>
            <p:nvPr/>
          </p:nvSpPr>
          <p:spPr>
            <a:xfrm rot="18573057">
              <a:off x="850227" y="2475479"/>
              <a:ext cx="11661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</a:rPr>
                <a:t>Train</a:t>
              </a:r>
              <a:endParaRPr lang="en-GB" sz="1400" dirty="0">
                <a:solidFill>
                  <a:schemeClr val="bg1"/>
                </a:solidFill>
              </a:endParaRP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C0D964A5-70AE-96AD-70E5-E056056CA52E}"/>
                </a:ext>
              </a:extLst>
            </p:cNvPr>
            <p:cNvSpPr txBox="1"/>
            <p:nvPr/>
          </p:nvSpPr>
          <p:spPr>
            <a:xfrm rot="2778525">
              <a:off x="3003641" y="2780099"/>
              <a:ext cx="557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</a:rPr>
                <a:t>25%</a:t>
              </a:r>
              <a:endParaRPr lang="en-GB" sz="1400" dirty="0">
                <a:solidFill>
                  <a:schemeClr val="bg1"/>
                </a:solidFill>
              </a:endParaRP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B2647A47-4ADA-7690-29C3-0FD9613A09D8}"/>
                </a:ext>
              </a:extLst>
            </p:cNvPr>
            <p:cNvSpPr txBox="1"/>
            <p:nvPr/>
          </p:nvSpPr>
          <p:spPr>
            <a:xfrm rot="18633061">
              <a:off x="1455485" y="2757509"/>
              <a:ext cx="557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</a:rPr>
                <a:t>75%</a:t>
              </a:r>
              <a:endParaRPr lang="en-GB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0CB1AF8-6477-7ACF-C1E4-8D78A4B344CB}"/>
              </a:ext>
            </a:extLst>
          </p:cNvPr>
          <p:cNvSpPr txBox="1"/>
          <p:nvPr/>
        </p:nvSpPr>
        <p:spPr>
          <a:xfrm>
            <a:off x="1788733" y="3670893"/>
            <a:ext cx="148070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400" b="1" dirty="0">
                <a:solidFill>
                  <a:schemeClr val="bg1"/>
                </a:solidFill>
              </a:rPr>
              <a:t>43 Classes</a:t>
            </a:r>
          </a:p>
          <a:p>
            <a:pPr algn="just"/>
            <a:endParaRPr lang="pt-PT" sz="2400" dirty="0">
              <a:solidFill>
                <a:schemeClr val="bg1"/>
              </a:solidFill>
            </a:endParaRPr>
          </a:p>
          <a:p>
            <a:pPr algn="just"/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182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7AB4855-56BF-4E26-BDEB-7D0CC646206E}"/>
              </a:ext>
            </a:extLst>
          </p:cNvPr>
          <p:cNvSpPr txBox="1"/>
          <p:nvPr/>
        </p:nvSpPr>
        <p:spPr>
          <a:xfrm>
            <a:off x="84839" y="474829"/>
            <a:ext cx="5139604" cy="13182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PT" sz="4000" b="1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GTSDB - </a:t>
            </a:r>
            <a:r>
              <a:rPr lang="pt-PT" sz="4000" b="1" i="1" kern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German</a:t>
            </a:r>
            <a:r>
              <a:rPr lang="pt-PT" sz="4000" b="1" i="1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pt-PT" sz="4000" b="1" i="1" kern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Traffic</a:t>
            </a:r>
            <a:r>
              <a:rPr lang="pt-PT" sz="4000" b="1" i="1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pt-PT" sz="4000" b="1" i="1" kern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Sign</a:t>
            </a:r>
            <a:r>
              <a:rPr lang="pt-PT" sz="4000" b="1" i="1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pt-PT" sz="4000" b="1" i="1" kern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Dataset</a:t>
            </a:r>
            <a:r>
              <a:rPr lang="pt-PT" sz="4000" b="1" i="1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pt-PT" sz="4000" b="1" i="1" kern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Benchmark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BABE9BD-4B80-58B5-2495-1C97414F58F2}"/>
              </a:ext>
            </a:extLst>
          </p:cNvPr>
          <p:cNvGrpSpPr/>
          <p:nvPr/>
        </p:nvGrpSpPr>
        <p:grpSpPr>
          <a:xfrm>
            <a:off x="5251065" y="-4298"/>
            <a:ext cx="6933036" cy="6857456"/>
            <a:chOff x="4098199" y="0"/>
            <a:chExt cx="8093800" cy="6857456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F3F7BD5-A485-36D0-8054-A711A5A8F9D4}"/>
                </a:ext>
              </a:extLst>
            </p:cNvPr>
            <p:cNvSpPr/>
            <p:nvPr/>
          </p:nvSpPr>
          <p:spPr>
            <a:xfrm>
              <a:off x="4231532" y="0"/>
              <a:ext cx="7960467" cy="6857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23E053D-A54A-E4AA-72D6-F5CEF5288845}"/>
                </a:ext>
              </a:extLst>
            </p:cNvPr>
            <p:cNvSpPr/>
            <p:nvPr/>
          </p:nvSpPr>
          <p:spPr>
            <a:xfrm>
              <a:off x="4098199" y="3616835"/>
              <a:ext cx="451384" cy="31146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9183" y="0"/>
            <a:ext cx="874718" cy="6867426"/>
            <a:chOff x="3660842" y="0"/>
            <a:chExt cx="874718" cy="6867426"/>
          </a:xfrm>
        </p:grpSpPr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69202" y="3001069"/>
              <a:ext cx="6857999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69200" y="2991642"/>
              <a:ext cx="6857999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910ABB67-D426-8ACC-7B0B-786D8F9F6C9B}"/>
              </a:ext>
            </a:extLst>
          </p:cNvPr>
          <p:cNvSpPr txBox="1"/>
          <p:nvPr/>
        </p:nvSpPr>
        <p:spPr>
          <a:xfrm>
            <a:off x="251938" y="2679577"/>
            <a:ext cx="463297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PT" sz="2400" b="1" dirty="0" err="1">
                <a:solidFill>
                  <a:schemeClr val="bg1"/>
                </a:solidFill>
              </a:rPr>
              <a:t>Imbalanced</a:t>
            </a:r>
            <a:r>
              <a:rPr lang="pt-PT" sz="2400" b="1" dirty="0">
                <a:solidFill>
                  <a:schemeClr val="bg1"/>
                </a:solidFill>
              </a:rPr>
              <a:t> </a:t>
            </a:r>
            <a:r>
              <a:rPr lang="pt-PT" sz="2400" b="1" dirty="0" err="1">
                <a:solidFill>
                  <a:schemeClr val="bg1"/>
                </a:solidFill>
              </a:rPr>
              <a:t>class</a:t>
            </a:r>
            <a:r>
              <a:rPr lang="pt-PT" sz="2400" b="1" dirty="0">
                <a:solidFill>
                  <a:schemeClr val="bg1"/>
                </a:solidFill>
              </a:rPr>
              <a:t> </a:t>
            </a:r>
            <a:r>
              <a:rPr lang="pt-PT" sz="2400" b="1" dirty="0" err="1">
                <a:solidFill>
                  <a:schemeClr val="bg1"/>
                </a:solidFill>
              </a:rPr>
              <a:t>distribution</a:t>
            </a:r>
            <a:endParaRPr lang="pt-PT" sz="24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4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PT" sz="2400" b="1" dirty="0">
                <a:solidFill>
                  <a:schemeClr val="bg1"/>
                </a:solidFill>
              </a:rPr>
              <a:t>&gt;1000: </a:t>
            </a:r>
            <a:r>
              <a:rPr lang="pt-PT" sz="2400" b="1" dirty="0" err="1">
                <a:solidFill>
                  <a:schemeClr val="bg1"/>
                </a:solidFill>
              </a:rPr>
              <a:t>Image</a:t>
            </a:r>
            <a:r>
              <a:rPr lang="pt-PT" sz="2400" b="1" dirty="0">
                <a:solidFill>
                  <a:schemeClr val="bg1"/>
                </a:solidFill>
              </a:rPr>
              <a:t> </a:t>
            </a:r>
            <a:r>
              <a:rPr lang="pt-PT" sz="2400" b="1" dirty="0" err="1">
                <a:solidFill>
                  <a:schemeClr val="bg1"/>
                </a:solidFill>
              </a:rPr>
              <a:t>reduction</a:t>
            </a:r>
            <a:endParaRPr lang="pt-PT" sz="24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4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PT" sz="2400" b="1" dirty="0">
                <a:solidFill>
                  <a:schemeClr val="bg1"/>
                </a:solidFill>
              </a:rPr>
              <a:t>&lt;1000: Data </a:t>
            </a:r>
            <a:r>
              <a:rPr lang="pt-PT" sz="2400" b="1" dirty="0" err="1">
                <a:solidFill>
                  <a:schemeClr val="bg1"/>
                </a:solidFill>
              </a:rPr>
              <a:t>augmentation</a:t>
            </a:r>
            <a:endParaRPr lang="pt-PT" sz="24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400" b="1" dirty="0">
              <a:solidFill>
                <a:schemeClr val="bg1"/>
              </a:solidFill>
            </a:endParaRPr>
          </a:p>
          <a:p>
            <a:pPr algn="just"/>
            <a:endParaRPr lang="pt-PT" sz="2400" dirty="0">
              <a:solidFill>
                <a:schemeClr val="bg1"/>
              </a:solidFill>
            </a:endParaRPr>
          </a:p>
          <a:p>
            <a:pPr algn="just"/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12" name="Imagem 11" descr="Uma imagem com diagrama, Gráfico, captura de ecrã, file&#10;&#10;Descrição gerada automaticamente">
            <a:extLst>
              <a:ext uri="{FF2B5EF4-FFF2-40B4-BE49-F238E27FC236}">
                <a16:creationId xmlns:a16="http://schemas.microsoft.com/office/drawing/2014/main" id="{E1B1A39C-6AF6-A85D-0DFD-08B6C4DA5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41" y="1556817"/>
            <a:ext cx="6298217" cy="4111440"/>
          </a:xfrm>
          <a:prstGeom prst="rect">
            <a:avLst/>
          </a:prstGeom>
        </p:spPr>
      </p:pic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6E959F5E-F252-3D89-AA52-EDB2C931C676}"/>
              </a:ext>
            </a:extLst>
          </p:cNvPr>
          <p:cNvCxnSpPr>
            <a:cxnSpLocks/>
          </p:cNvCxnSpPr>
          <p:nvPr/>
        </p:nvCxnSpPr>
        <p:spPr>
          <a:xfrm>
            <a:off x="2550085" y="4681725"/>
            <a:ext cx="0" cy="62803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531718A-A868-6913-6A84-84DCB8AAC8F0}"/>
              </a:ext>
            </a:extLst>
          </p:cNvPr>
          <p:cNvSpPr txBox="1"/>
          <p:nvPr/>
        </p:nvSpPr>
        <p:spPr>
          <a:xfrm>
            <a:off x="1555355" y="4995740"/>
            <a:ext cx="21985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400" b="1" dirty="0">
              <a:solidFill>
                <a:schemeClr val="bg1"/>
              </a:solidFill>
            </a:endParaRPr>
          </a:p>
          <a:p>
            <a:pPr algn="just"/>
            <a:r>
              <a:rPr lang="pt-PT" sz="2400" b="1" dirty="0" err="1">
                <a:solidFill>
                  <a:schemeClr val="bg1"/>
                </a:solidFill>
              </a:rPr>
              <a:t>Reduce</a:t>
            </a:r>
            <a:r>
              <a:rPr lang="pt-PT" sz="2400" b="1" dirty="0">
                <a:solidFill>
                  <a:schemeClr val="bg1"/>
                </a:solidFill>
              </a:rPr>
              <a:t> </a:t>
            </a:r>
            <a:r>
              <a:rPr lang="pt-PT" sz="2400" b="1" dirty="0" err="1">
                <a:solidFill>
                  <a:schemeClr val="bg1"/>
                </a:solidFill>
              </a:rPr>
              <a:t>overfit</a:t>
            </a:r>
            <a:endParaRPr lang="pt-PT" sz="2400" b="1" dirty="0">
              <a:solidFill>
                <a:schemeClr val="bg1"/>
              </a:solidFill>
            </a:endParaRPr>
          </a:p>
          <a:p>
            <a:pPr algn="just"/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237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7AB4855-56BF-4E26-BDEB-7D0CC646206E}"/>
              </a:ext>
            </a:extLst>
          </p:cNvPr>
          <p:cNvSpPr txBox="1"/>
          <p:nvPr/>
        </p:nvSpPr>
        <p:spPr>
          <a:xfrm>
            <a:off x="84838" y="474829"/>
            <a:ext cx="5058661" cy="1318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PT" sz="4000" b="1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Data </a:t>
            </a:r>
            <a:r>
              <a:rPr lang="pt-PT" sz="4000" b="1" kern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Augmentation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BABE9BD-4B80-58B5-2495-1C97414F58F2}"/>
              </a:ext>
            </a:extLst>
          </p:cNvPr>
          <p:cNvGrpSpPr/>
          <p:nvPr/>
        </p:nvGrpSpPr>
        <p:grpSpPr>
          <a:xfrm>
            <a:off x="5251065" y="-4298"/>
            <a:ext cx="6933036" cy="6857456"/>
            <a:chOff x="4098199" y="0"/>
            <a:chExt cx="8093800" cy="6857456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F3F7BD5-A485-36D0-8054-A711A5A8F9D4}"/>
                </a:ext>
              </a:extLst>
            </p:cNvPr>
            <p:cNvSpPr/>
            <p:nvPr/>
          </p:nvSpPr>
          <p:spPr>
            <a:xfrm>
              <a:off x="4231532" y="0"/>
              <a:ext cx="7960467" cy="6857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23E053D-A54A-E4AA-72D6-F5CEF5288845}"/>
                </a:ext>
              </a:extLst>
            </p:cNvPr>
            <p:cNvSpPr/>
            <p:nvPr/>
          </p:nvSpPr>
          <p:spPr>
            <a:xfrm>
              <a:off x="4098199" y="3616835"/>
              <a:ext cx="451384" cy="31146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9183" y="0"/>
            <a:ext cx="874718" cy="6867426"/>
            <a:chOff x="3660842" y="0"/>
            <a:chExt cx="874718" cy="6867426"/>
          </a:xfrm>
        </p:grpSpPr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69202" y="3001069"/>
              <a:ext cx="6857999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69200" y="2991642"/>
              <a:ext cx="6857999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910ABB67-D426-8ACC-7B0B-786D8F9F6C9B}"/>
              </a:ext>
            </a:extLst>
          </p:cNvPr>
          <p:cNvSpPr txBox="1"/>
          <p:nvPr/>
        </p:nvSpPr>
        <p:spPr>
          <a:xfrm>
            <a:off x="251938" y="1869081"/>
            <a:ext cx="463297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chemeClr val="bg1"/>
                </a:solidFill>
              </a:rPr>
              <a:t> </a:t>
            </a:r>
            <a:r>
              <a:rPr lang="pt-PT" sz="2400" b="1" dirty="0" err="1">
                <a:solidFill>
                  <a:schemeClr val="bg1"/>
                </a:solidFill>
              </a:rPr>
              <a:t>Keras</a:t>
            </a:r>
            <a:r>
              <a:rPr lang="pt-PT" sz="2400" b="1" dirty="0">
                <a:solidFill>
                  <a:schemeClr val="bg1"/>
                </a:solidFill>
              </a:rPr>
              <a:t> . </a:t>
            </a:r>
            <a:r>
              <a:rPr lang="pt-PT" sz="2400" b="1" dirty="0" err="1">
                <a:solidFill>
                  <a:schemeClr val="bg1"/>
                </a:solidFill>
              </a:rPr>
              <a:t>ImageDataGenerator</a:t>
            </a:r>
            <a:endParaRPr lang="pt-PT" sz="24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4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PT" sz="2400" b="1" dirty="0">
                <a:solidFill>
                  <a:schemeClr val="bg1"/>
                </a:solidFill>
              </a:rPr>
              <a:t>0.2 </a:t>
            </a:r>
            <a:r>
              <a:rPr lang="pt-PT" sz="2400" b="1" dirty="0" err="1">
                <a:solidFill>
                  <a:schemeClr val="bg1"/>
                </a:solidFill>
              </a:rPr>
              <a:t>of</a:t>
            </a:r>
            <a:r>
              <a:rPr lang="pt-PT" sz="2400" b="1" dirty="0">
                <a:solidFill>
                  <a:schemeClr val="bg1"/>
                </a:solidFill>
              </a:rPr>
              <a:t> total </a:t>
            </a:r>
            <a:r>
              <a:rPr lang="pt-PT" sz="2400" b="1" dirty="0" err="1">
                <a:solidFill>
                  <a:schemeClr val="bg1"/>
                </a:solidFill>
              </a:rPr>
              <a:t>width</a:t>
            </a:r>
            <a:r>
              <a:rPr lang="pt-PT" sz="2400" b="1" dirty="0">
                <a:solidFill>
                  <a:schemeClr val="bg1"/>
                </a:solidFill>
              </a:rPr>
              <a:t> to </a:t>
            </a:r>
            <a:r>
              <a:rPr lang="pt-PT" sz="2400" b="1" dirty="0" err="1">
                <a:solidFill>
                  <a:schemeClr val="bg1"/>
                </a:solidFill>
              </a:rPr>
              <a:t>right</a:t>
            </a:r>
            <a:r>
              <a:rPr lang="pt-PT" sz="2400" b="1" dirty="0">
                <a:solidFill>
                  <a:schemeClr val="bg1"/>
                </a:solidFill>
              </a:rPr>
              <a:t>/</a:t>
            </a:r>
            <a:r>
              <a:rPr lang="pt-PT" sz="2400" b="1" dirty="0" err="1">
                <a:solidFill>
                  <a:schemeClr val="bg1"/>
                </a:solidFill>
              </a:rPr>
              <a:t>left</a:t>
            </a:r>
            <a:endParaRPr lang="pt-PT" sz="24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4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PT" sz="2400" b="1" dirty="0">
                <a:solidFill>
                  <a:schemeClr val="bg1"/>
                </a:solidFill>
              </a:rPr>
              <a:t>0.2 </a:t>
            </a:r>
            <a:r>
              <a:rPr lang="pt-PT" sz="2400" b="1" dirty="0" err="1">
                <a:solidFill>
                  <a:schemeClr val="bg1"/>
                </a:solidFill>
              </a:rPr>
              <a:t>of</a:t>
            </a:r>
            <a:r>
              <a:rPr lang="pt-PT" sz="2400" b="1" dirty="0">
                <a:solidFill>
                  <a:schemeClr val="bg1"/>
                </a:solidFill>
              </a:rPr>
              <a:t> total </a:t>
            </a:r>
            <a:r>
              <a:rPr lang="pt-PT" sz="2400" b="1" dirty="0" err="1">
                <a:solidFill>
                  <a:schemeClr val="bg1"/>
                </a:solidFill>
              </a:rPr>
              <a:t>height</a:t>
            </a:r>
            <a:r>
              <a:rPr lang="pt-PT" sz="2400" b="1" dirty="0">
                <a:solidFill>
                  <a:schemeClr val="bg1"/>
                </a:solidFill>
              </a:rPr>
              <a:t> </a:t>
            </a:r>
            <a:r>
              <a:rPr lang="pt-PT" sz="2400" b="1" dirty="0" err="1">
                <a:solidFill>
                  <a:schemeClr val="bg1"/>
                </a:solidFill>
              </a:rPr>
              <a:t>up</a:t>
            </a:r>
            <a:r>
              <a:rPr lang="pt-PT" sz="2400" b="1" dirty="0">
                <a:solidFill>
                  <a:schemeClr val="bg1"/>
                </a:solidFill>
              </a:rPr>
              <a:t>/</a:t>
            </a:r>
            <a:r>
              <a:rPr lang="pt-PT" sz="2400" b="1" dirty="0" err="1">
                <a:solidFill>
                  <a:schemeClr val="bg1"/>
                </a:solidFill>
              </a:rPr>
              <a:t>down</a:t>
            </a:r>
            <a:endParaRPr lang="pt-PT" sz="24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4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PT" sz="2400" b="1" dirty="0">
                <a:solidFill>
                  <a:schemeClr val="bg1"/>
                </a:solidFill>
              </a:rPr>
              <a:t>Zoom in/out </a:t>
            </a:r>
            <a:r>
              <a:rPr lang="pt-PT" sz="2400" b="1" dirty="0" err="1">
                <a:solidFill>
                  <a:schemeClr val="bg1"/>
                </a:solidFill>
              </a:rPr>
              <a:t>of</a:t>
            </a:r>
            <a:r>
              <a:rPr lang="pt-PT" sz="2400" b="1" dirty="0">
                <a:solidFill>
                  <a:schemeClr val="bg1"/>
                </a:solidFill>
              </a:rPr>
              <a:t> </a:t>
            </a:r>
            <a:r>
              <a:rPr lang="pt-PT" sz="2400" b="1" dirty="0" err="1">
                <a:solidFill>
                  <a:schemeClr val="bg1"/>
                </a:solidFill>
              </a:rPr>
              <a:t>up</a:t>
            </a:r>
            <a:r>
              <a:rPr lang="pt-PT" sz="2400" b="1" dirty="0">
                <a:solidFill>
                  <a:schemeClr val="bg1"/>
                </a:solidFill>
              </a:rPr>
              <a:t> to 20%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4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PT" sz="2400" b="1" dirty="0">
                <a:solidFill>
                  <a:schemeClr val="bg1"/>
                </a:solidFill>
              </a:rPr>
              <a:t>ROI </a:t>
            </a:r>
            <a:r>
              <a:rPr lang="pt-PT" sz="2400" b="1" dirty="0" err="1">
                <a:solidFill>
                  <a:schemeClr val="bg1"/>
                </a:solidFill>
              </a:rPr>
              <a:t>values</a:t>
            </a:r>
            <a:r>
              <a:rPr lang="pt-PT" sz="2400" b="1" dirty="0">
                <a:solidFill>
                  <a:schemeClr val="bg1"/>
                </a:solidFill>
              </a:rPr>
              <a:t> </a:t>
            </a:r>
            <a:r>
              <a:rPr lang="pt-PT" sz="2400" b="1" dirty="0" err="1">
                <a:solidFill>
                  <a:schemeClr val="bg1"/>
                </a:solidFill>
              </a:rPr>
              <a:t>also</a:t>
            </a:r>
            <a:r>
              <a:rPr lang="pt-PT" sz="2400" b="1" dirty="0">
                <a:solidFill>
                  <a:schemeClr val="bg1"/>
                </a:solidFill>
              </a:rPr>
              <a:t> </a:t>
            </a:r>
            <a:r>
              <a:rPr lang="pt-PT" sz="2400" b="1" dirty="0" err="1">
                <a:solidFill>
                  <a:schemeClr val="bg1"/>
                </a:solidFill>
              </a:rPr>
              <a:t>adjusted</a:t>
            </a:r>
            <a:endParaRPr lang="pt-PT" sz="24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400" b="1" dirty="0">
              <a:solidFill>
                <a:schemeClr val="bg1"/>
              </a:solidFill>
            </a:endParaRPr>
          </a:p>
          <a:p>
            <a:pPr algn="just"/>
            <a:endParaRPr lang="pt-PT" sz="2400" dirty="0">
              <a:solidFill>
                <a:schemeClr val="bg1"/>
              </a:solidFill>
            </a:endParaRPr>
          </a:p>
          <a:p>
            <a:pPr algn="just"/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EA9E79-1B95-88E8-E557-0909DC0C4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867" y="625728"/>
            <a:ext cx="2367915" cy="239934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033292B-2E01-9410-726E-E792788CD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023" y="625728"/>
            <a:ext cx="2405947" cy="23642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CE57DB-DB1F-7DD4-D67F-6F8E9F1F5D9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6425" y="3612537"/>
            <a:ext cx="2404800" cy="236428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3A19C52-24DE-284D-02DD-A0E927AC722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787950" y="3612537"/>
            <a:ext cx="2404800" cy="2364285"/>
          </a:xfrm>
          <a:prstGeom prst="rect">
            <a:avLst/>
          </a:prstGeom>
        </p:spPr>
      </p:pic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0509193B-17C3-87FF-782A-5CB4C9CF4BEF}"/>
              </a:ext>
            </a:extLst>
          </p:cNvPr>
          <p:cNvCxnSpPr>
            <a:cxnSpLocks/>
          </p:cNvCxnSpPr>
          <p:nvPr/>
        </p:nvCxnSpPr>
        <p:spPr>
          <a:xfrm>
            <a:off x="8311503" y="1758722"/>
            <a:ext cx="926369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8291DFC8-961D-E550-DC82-0B2BE0A2CE45}"/>
              </a:ext>
            </a:extLst>
          </p:cNvPr>
          <p:cNvCxnSpPr>
            <a:cxnSpLocks/>
          </p:cNvCxnSpPr>
          <p:nvPr/>
        </p:nvCxnSpPr>
        <p:spPr>
          <a:xfrm>
            <a:off x="8311503" y="4710596"/>
            <a:ext cx="926369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069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7AB4855-56BF-4E26-BDEB-7D0CC646206E}"/>
              </a:ext>
            </a:extLst>
          </p:cNvPr>
          <p:cNvSpPr txBox="1"/>
          <p:nvPr/>
        </p:nvSpPr>
        <p:spPr>
          <a:xfrm>
            <a:off x="84838" y="474829"/>
            <a:ext cx="5058661" cy="1318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PT" sz="4000" b="1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Data </a:t>
            </a:r>
            <a:r>
              <a:rPr lang="pt-PT" sz="4000" b="1" kern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Preprocessing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BABE9BD-4B80-58B5-2495-1C97414F58F2}"/>
              </a:ext>
            </a:extLst>
          </p:cNvPr>
          <p:cNvGrpSpPr/>
          <p:nvPr/>
        </p:nvGrpSpPr>
        <p:grpSpPr>
          <a:xfrm>
            <a:off x="5251065" y="-4298"/>
            <a:ext cx="6933036" cy="6857456"/>
            <a:chOff x="4098199" y="0"/>
            <a:chExt cx="8093800" cy="6857456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F3F7BD5-A485-36D0-8054-A711A5A8F9D4}"/>
                </a:ext>
              </a:extLst>
            </p:cNvPr>
            <p:cNvSpPr/>
            <p:nvPr/>
          </p:nvSpPr>
          <p:spPr>
            <a:xfrm>
              <a:off x="4231532" y="0"/>
              <a:ext cx="7960467" cy="6857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23E053D-A54A-E4AA-72D6-F5CEF5288845}"/>
                </a:ext>
              </a:extLst>
            </p:cNvPr>
            <p:cNvSpPr/>
            <p:nvPr/>
          </p:nvSpPr>
          <p:spPr>
            <a:xfrm>
              <a:off x="4098199" y="3616835"/>
              <a:ext cx="451384" cy="31146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9183" y="0"/>
            <a:ext cx="874718" cy="6867426"/>
            <a:chOff x="3660842" y="0"/>
            <a:chExt cx="874718" cy="6867426"/>
          </a:xfrm>
        </p:grpSpPr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69202" y="3001069"/>
              <a:ext cx="6857999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69200" y="2991642"/>
              <a:ext cx="6857999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910ABB67-D426-8ACC-7B0B-786D8F9F6C9B}"/>
              </a:ext>
            </a:extLst>
          </p:cNvPr>
          <p:cNvSpPr txBox="1"/>
          <p:nvPr/>
        </p:nvSpPr>
        <p:spPr>
          <a:xfrm>
            <a:off x="251938" y="2253548"/>
            <a:ext cx="46329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PT" sz="2400" b="1" dirty="0">
                <a:solidFill>
                  <a:schemeClr val="bg1"/>
                </a:solidFill>
              </a:rPr>
              <a:t>Pixel </a:t>
            </a:r>
            <a:r>
              <a:rPr lang="pt-PT" sz="2400" b="1" dirty="0" err="1">
                <a:solidFill>
                  <a:schemeClr val="bg1"/>
                </a:solidFill>
              </a:rPr>
              <a:t>normalization</a:t>
            </a:r>
            <a:endParaRPr lang="pt-PT" sz="24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4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PT" sz="2400" b="1" dirty="0" err="1">
                <a:solidFill>
                  <a:schemeClr val="bg1"/>
                </a:solidFill>
              </a:rPr>
              <a:t>One</a:t>
            </a:r>
            <a:r>
              <a:rPr lang="pt-PT" sz="2400" b="1" dirty="0">
                <a:solidFill>
                  <a:schemeClr val="bg1"/>
                </a:solidFill>
              </a:rPr>
              <a:t>-hot encode </a:t>
            </a:r>
            <a:r>
              <a:rPr lang="pt-PT" sz="2400" b="1" dirty="0" err="1">
                <a:solidFill>
                  <a:schemeClr val="bg1"/>
                </a:solidFill>
              </a:rPr>
              <a:t>labels</a:t>
            </a:r>
            <a:endParaRPr lang="pt-PT" sz="24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4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PT" sz="2400" b="1" dirty="0" err="1">
                <a:solidFill>
                  <a:schemeClr val="bg1"/>
                </a:solidFill>
              </a:rPr>
              <a:t>Shuffle</a:t>
            </a:r>
            <a:r>
              <a:rPr lang="pt-PT" sz="2400" b="1" dirty="0">
                <a:solidFill>
                  <a:schemeClr val="bg1"/>
                </a:solidFill>
              </a:rPr>
              <a:t> data</a:t>
            </a:r>
          </a:p>
        </p:txBody>
      </p:sp>
      <p:pic>
        <p:nvPicPr>
          <p:cNvPr id="2056" name="Picture 8" descr="Dice PNG, Dice Transparent Background - FreeIconsPNG">
            <a:extLst>
              <a:ext uri="{FF2B5EF4-FFF2-40B4-BE49-F238E27FC236}">
                <a16:creationId xmlns:a16="http://schemas.microsoft.com/office/drawing/2014/main" id="{DFE543A3-0C06-406B-DEF9-712865F42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892" y="129328"/>
            <a:ext cx="721526" cy="41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A012030-643E-02F8-9C1B-41925E286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863" y="2333937"/>
            <a:ext cx="5131150" cy="219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14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7AB4855-56BF-4E26-BDEB-7D0CC646206E}"/>
              </a:ext>
            </a:extLst>
          </p:cNvPr>
          <p:cNvSpPr txBox="1"/>
          <p:nvPr/>
        </p:nvSpPr>
        <p:spPr>
          <a:xfrm>
            <a:off x="84838" y="474829"/>
            <a:ext cx="5058661" cy="1318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0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 pitchFamily="34" charset="0"/>
                <a:cs typeface="+mn-cs"/>
              </a:rPr>
              <a:t>Convolutional</a:t>
            </a:r>
            <a:r>
              <a:rPr kumimoji="0" lang="pt-PT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 pitchFamily="34" charset="0"/>
                <a:cs typeface="+mn-cs"/>
              </a:rPr>
              <a:t> Neural Networks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BABE9BD-4B80-58B5-2495-1C97414F58F2}"/>
              </a:ext>
            </a:extLst>
          </p:cNvPr>
          <p:cNvGrpSpPr/>
          <p:nvPr/>
        </p:nvGrpSpPr>
        <p:grpSpPr>
          <a:xfrm>
            <a:off x="5251065" y="-4298"/>
            <a:ext cx="6933036" cy="6857456"/>
            <a:chOff x="4098199" y="0"/>
            <a:chExt cx="8093800" cy="6857456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F3F7BD5-A485-36D0-8054-A711A5A8F9D4}"/>
                </a:ext>
              </a:extLst>
            </p:cNvPr>
            <p:cNvSpPr/>
            <p:nvPr/>
          </p:nvSpPr>
          <p:spPr>
            <a:xfrm>
              <a:off x="4231532" y="0"/>
              <a:ext cx="7960467" cy="6857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23E053D-A54A-E4AA-72D6-F5CEF5288845}"/>
                </a:ext>
              </a:extLst>
            </p:cNvPr>
            <p:cNvSpPr/>
            <p:nvPr/>
          </p:nvSpPr>
          <p:spPr>
            <a:xfrm>
              <a:off x="4098199" y="3616835"/>
              <a:ext cx="451384" cy="31146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9183" y="0"/>
            <a:ext cx="874718" cy="6867426"/>
            <a:chOff x="3660842" y="0"/>
            <a:chExt cx="874718" cy="6867426"/>
          </a:xfrm>
        </p:grpSpPr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69202" y="3001069"/>
              <a:ext cx="6857999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69200" y="2991642"/>
              <a:ext cx="6857999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910ABB67-D426-8ACC-7B0B-786D8F9F6C9B}"/>
              </a:ext>
            </a:extLst>
          </p:cNvPr>
          <p:cNvSpPr txBox="1"/>
          <p:nvPr/>
        </p:nvSpPr>
        <p:spPr>
          <a:xfrm>
            <a:off x="103101" y="1793093"/>
            <a:ext cx="463297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PT" sz="2000" b="1" dirty="0">
                <a:solidFill>
                  <a:schemeClr val="bg1"/>
                </a:solidFill>
              </a:rPr>
              <a:t>2 </a:t>
            </a:r>
            <a:r>
              <a:rPr lang="pt-PT" sz="2000" b="1" dirty="0" err="1">
                <a:solidFill>
                  <a:schemeClr val="bg1"/>
                </a:solidFill>
              </a:rPr>
              <a:t>different</a:t>
            </a:r>
            <a:r>
              <a:rPr lang="pt-PT" sz="2000" b="1" dirty="0">
                <a:solidFill>
                  <a:schemeClr val="bg1"/>
                </a:solidFill>
              </a:rPr>
              <a:t> </a:t>
            </a:r>
            <a:r>
              <a:rPr lang="pt-PT" sz="2000" b="1" dirty="0" err="1">
                <a:solidFill>
                  <a:schemeClr val="bg1"/>
                </a:solidFill>
              </a:rPr>
              <a:t>Architectures</a:t>
            </a:r>
            <a:endParaRPr lang="pt-PT" sz="20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0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PT" sz="2000" b="1" dirty="0" err="1">
                <a:solidFill>
                  <a:schemeClr val="bg1"/>
                </a:solidFill>
              </a:rPr>
              <a:t>Classify</a:t>
            </a:r>
            <a:r>
              <a:rPr lang="pt-PT" sz="2000" b="1" dirty="0">
                <a:solidFill>
                  <a:schemeClr val="bg1"/>
                </a:solidFill>
              </a:rPr>
              <a:t> </a:t>
            </a:r>
            <a:r>
              <a:rPr lang="pt-PT" sz="2000" b="1" dirty="0" err="1">
                <a:solidFill>
                  <a:schemeClr val="bg1"/>
                </a:solidFill>
              </a:rPr>
              <a:t>traffic</a:t>
            </a:r>
            <a:r>
              <a:rPr lang="pt-PT" sz="2000" b="1" dirty="0">
                <a:solidFill>
                  <a:schemeClr val="bg1"/>
                </a:solidFill>
              </a:rPr>
              <a:t> </a:t>
            </a:r>
            <a:r>
              <a:rPr lang="pt-PT" sz="2000" b="1" dirty="0" err="1">
                <a:solidFill>
                  <a:schemeClr val="bg1"/>
                </a:solidFill>
              </a:rPr>
              <a:t>signs</a:t>
            </a:r>
            <a:r>
              <a:rPr lang="pt-PT" sz="2000" b="1" dirty="0">
                <a:solidFill>
                  <a:schemeClr val="bg1"/>
                </a:solidFill>
              </a:rPr>
              <a:t> </a:t>
            </a:r>
            <a:r>
              <a:rPr lang="pt-PT" sz="2000" b="1" dirty="0" err="1">
                <a:solidFill>
                  <a:schemeClr val="bg1"/>
                </a:solidFill>
              </a:rPr>
              <a:t>and</a:t>
            </a:r>
            <a:r>
              <a:rPr lang="pt-PT" sz="2000" b="1" dirty="0">
                <a:solidFill>
                  <a:schemeClr val="bg1"/>
                </a:solidFill>
              </a:rPr>
              <a:t> </a:t>
            </a:r>
            <a:r>
              <a:rPr lang="pt-PT" sz="2000" b="1" dirty="0" err="1">
                <a:solidFill>
                  <a:schemeClr val="bg1"/>
                </a:solidFill>
              </a:rPr>
              <a:t>predict</a:t>
            </a:r>
            <a:r>
              <a:rPr lang="pt-PT" sz="2000" b="1" dirty="0">
                <a:solidFill>
                  <a:schemeClr val="bg1"/>
                </a:solidFill>
              </a:rPr>
              <a:t> ROI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0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PT" sz="2000" b="1" dirty="0">
                <a:solidFill>
                  <a:schemeClr val="bg1"/>
                </a:solidFill>
              </a:rPr>
              <a:t>30 </a:t>
            </a:r>
            <a:r>
              <a:rPr lang="pt-PT" sz="2000" b="1" dirty="0" err="1">
                <a:solidFill>
                  <a:schemeClr val="bg1"/>
                </a:solidFill>
              </a:rPr>
              <a:t>Epochs</a:t>
            </a:r>
            <a:endParaRPr lang="pt-PT" sz="20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0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PT" sz="2000" b="1" dirty="0">
                <a:solidFill>
                  <a:schemeClr val="bg1"/>
                </a:solidFill>
              </a:rPr>
              <a:t>32 </a:t>
            </a:r>
            <a:r>
              <a:rPr lang="pt-PT" sz="2000" b="1" dirty="0" err="1">
                <a:solidFill>
                  <a:schemeClr val="bg1"/>
                </a:solidFill>
              </a:rPr>
              <a:t>Batch</a:t>
            </a:r>
            <a:r>
              <a:rPr lang="pt-PT" sz="2000" b="1" dirty="0">
                <a:solidFill>
                  <a:schemeClr val="bg1"/>
                </a:solidFill>
              </a:rPr>
              <a:t> </a:t>
            </a:r>
            <a:r>
              <a:rPr lang="pt-PT" sz="2000" b="1" dirty="0" err="1">
                <a:solidFill>
                  <a:schemeClr val="bg1"/>
                </a:solidFill>
              </a:rPr>
              <a:t>size</a:t>
            </a:r>
            <a:endParaRPr lang="pt-PT" sz="20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000" b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PT" sz="2000" b="1" dirty="0" err="1">
                <a:solidFill>
                  <a:schemeClr val="bg1"/>
                </a:solidFill>
              </a:rPr>
              <a:t>Validating</a:t>
            </a:r>
            <a:r>
              <a:rPr lang="pt-PT" sz="2000" b="1" dirty="0">
                <a:solidFill>
                  <a:schemeClr val="bg1"/>
                </a:solidFill>
              </a:rPr>
              <a:t> </a:t>
            </a:r>
            <a:r>
              <a:rPr lang="pt-PT" sz="2000" b="1" dirty="0" err="1">
                <a:solidFill>
                  <a:schemeClr val="bg1"/>
                </a:solidFill>
              </a:rPr>
              <a:t>while</a:t>
            </a:r>
            <a:r>
              <a:rPr lang="pt-PT" sz="2000" b="1" dirty="0">
                <a:solidFill>
                  <a:schemeClr val="bg1"/>
                </a:solidFill>
              </a:rPr>
              <a:t> training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PT" sz="20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PT" sz="2000" b="1" dirty="0" err="1">
                <a:solidFill>
                  <a:schemeClr val="bg1"/>
                </a:solidFill>
              </a:rPr>
              <a:t>Optimization</a:t>
            </a:r>
            <a:r>
              <a:rPr lang="pt-PT" sz="2000" b="1" dirty="0">
                <a:solidFill>
                  <a:schemeClr val="bg1"/>
                </a:solidFill>
              </a:rPr>
              <a:t> </a:t>
            </a:r>
            <a:r>
              <a:rPr lang="pt-PT" sz="2000" b="1" dirty="0" err="1">
                <a:solidFill>
                  <a:schemeClr val="bg1"/>
                </a:solidFill>
              </a:rPr>
              <a:t>Algorithm</a:t>
            </a:r>
            <a:r>
              <a:rPr lang="pt-PT" sz="2000" b="1" dirty="0">
                <a:solidFill>
                  <a:schemeClr val="bg1"/>
                </a:solidFill>
              </a:rPr>
              <a:t>: </a:t>
            </a:r>
            <a:r>
              <a:rPr lang="pt-PT" sz="2000" b="1" dirty="0" err="1">
                <a:solidFill>
                  <a:schemeClr val="bg1"/>
                </a:solidFill>
              </a:rPr>
              <a:t>Adaptive</a:t>
            </a:r>
            <a:r>
              <a:rPr lang="pt-PT" sz="2000" b="1" dirty="0">
                <a:solidFill>
                  <a:schemeClr val="bg1"/>
                </a:solidFill>
              </a:rPr>
              <a:t> </a:t>
            </a:r>
            <a:r>
              <a:rPr lang="pt-PT" sz="2000" b="1" dirty="0" err="1">
                <a:solidFill>
                  <a:schemeClr val="bg1"/>
                </a:solidFill>
              </a:rPr>
              <a:t>Moment</a:t>
            </a:r>
            <a:r>
              <a:rPr lang="pt-PT" sz="2000" b="1" dirty="0">
                <a:solidFill>
                  <a:schemeClr val="bg1"/>
                </a:solidFill>
              </a:rPr>
              <a:t> </a:t>
            </a:r>
            <a:r>
              <a:rPr lang="pt-PT" sz="2000" b="1" dirty="0" err="1">
                <a:solidFill>
                  <a:schemeClr val="bg1"/>
                </a:solidFill>
              </a:rPr>
              <a:t>Estimation</a:t>
            </a:r>
            <a:endParaRPr lang="pt-PT" sz="20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PT" sz="2000" b="1" dirty="0">
              <a:solidFill>
                <a:schemeClr val="bg1"/>
              </a:solidFill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6268425-009B-05F5-41F1-264F5CC4BCD5}"/>
              </a:ext>
            </a:extLst>
          </p:cNvPr>
          <p:cNvGrpSpPr/>
          <p:nvPr/>
        </p:nvGrpSpPr>
        <p:grpSpPr>
          <a:xfrm>
            <a:off x="5555380" y="432126"/>
            <a:ext cx="6483303" cy="5984607"/>
            <a:chOff x="0" y="0"/>
            <a:chExt cx="3722370" cy="3246755"/>
          </a:xfrm>
        </p:grpSpPr>
        <p:pic>
          <p:nvPicPr>
            <p:cNvPr id="7" name="Imagem 6" descr="Uma imagem com texto, captura de ecrã, Tipo de letra, número&#10;&#10;Descrição gerada automaticamente">
              <a:extLst>
                <a:ext uri="{FF2B5EF4-FFF2-40B4-BE49-F238E27FC236}">
                  <a16:creationId xmlns:a16="http://schemas.microsoft.com/office/drawing/2014/main" id="{E79EDAE8-B2D1-6966-FA59-A3B19BFC9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8"/>
            <a:stretch/>
          </p:blipFill>
          <p:spPr bwMode="auto">
            <a:xfrm>
              <a:off x="0" y="0"/>
              <a:ext cx="1824990" cy="324675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Imagem 8" descr="Uma imagem com texto, diagrama, Tipo de letra, preto e branco&#10;&#10;Descrição gerada automaticamente">
              <a:extLst>
                <a:ext uri="{FF2B5EF4-FFF2-40B4-BE49-F238E27FC236}">
                  <a16:creationId xmlns:a16="http://schemas.microsoft.com/office/drawing/2014/main" id="{528F2B41-AAAC-EE34-C0FB-926906A2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380" y="0"/>
              <a:ext cx="1824990" cy="32467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8782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aixaDeTexto 81">
            <a:extLst>
              <a:ext uri="{FF2B5EF4-FFF2-40B4-BE49-F238E27FC236}">
                <a16:creationId xmlns:a16="http://schemas.microsoft.com/office/drawing/2014/main" id="{FCDB357A-329A-DCAB-9828-E07A0B66301C}"/>
              </a:ext>
            </a:extLst>
          </p:cNvPr>
          <p:cNvSpPr txBox="1"/>
          <p:nvPr/>
        </p:nvSpPr>
        <p:spPr>
          <a:xfrm>
            <a:off x="709177" y="254847"/>
            <a:ext cx="203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Input 32x32x3</a:t>
            </a:r>
          </a:p>
        </p:txBody>
      </p: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F1EE34D7-107C-2A2B-E3E3-68F9A53AA9C2}"/>
              </a:ext>
            </a:extLst>
          </p:cNvPr>
          <p:cNvGrpSpPr/>
          <p:nvPr/>
        </p:nvGrpSpPr>
        <p:grpSpPr>
          <a:xfrm>
            <a:off x="0" y="667939"/>
            <a:ext cx="12192000" cy="5644538"/>
            <a:chOff x="0" y="761458"/>
            <a:chExt cx="12192000" cy="5644538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B269611-1B22-7F59-058A-00498E7B3F2D}"/>
                </a:ext>
              </a:extLst>
            </p:cNvPr>
            <p:cNvGrpSpPr/>
            <p:nvPr/>
          </p:nvGrpSpPr>
          <p:grpSpPr>
            <a:xfrm>
              <a:off x="574096" y="761458"/>
              <a:ext cx="2306782" cy="1647414"/>
              <a:chOff x="467591" y="2020577"/>
              <a:chExt cx="2306782" cy="1647414"/>
            </a:xfrm>
          </p:grpSpPr>
          <p:grpSp>
            <p:nvGrpSpPr>
              <p:cNvPr id="10" name="Agrupar 9">
                <a:extLst>
                  <a:ext uri="{FF2B5EF4-FFF2-40B4-BE49-F238E27FC236}">
                    <a16:creationId xmlns:a16="http://schemas.microsoft.com/office/drawing/2014/main" id="{E10DC2FB-BE95-F24C-DCED-5B67C7F7AA2E}"/>
                  </a:ext>
                </a:extLst>
              </p:cNvPr>
              <p:cNvGrpSpPr/>
              <p:nvPr/>
            </p:nvGrpSpPr>
            <p:grpSpPr>
              <a:xfrm>
                <a:off x="467591" y="2020577"/>
                <a:ext cx="2306782" cy="1647414"/>
                <a:chOff x="467591" y="2020577"/>
                <a:chExt cx="2306782" cy="1647414"/>
              </a:xfrm>
            </p:grpSpPr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BF7D8B09-E582-E0F3-09DF-B3A6F1DBEFED}"/>
                    </a:ext>
                  </a:extLst>
                </p:cNvPr>
                <p:cNvSpPr/>
                <p:nvPr/>
              </p:nvSpPr>
              <p:spPr>
                <a:xfrm>
                  <a:off x="467591" y="2389909"/>
                  <a:ext cx="2306782" cy="1278082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" name="CaixaDeTexto 4">
                  <a:extLst>
                    <a:ext uri="{FF2B5EF4-FFF2-40B4-BE49-F238E27FC236}">
                      <a16:creationId xmlns:a16="http://schemas.microsoft.com/office/drawing/2014/main" id="{00DDEA2A-E4A5-24E5-1D53-72074E84C347}"/>
                    </a:ext>
                  </a:extLst>
                </p:cNvPr>
                <p:cNvSpPr txBox="1"/>
                <p:nvPr/>
              </p:nvSpPr>
              <p:spPr>
                <a:xfrm>
                  <a:off x="602673" y="2020577"/>
                  <a:ext cx="20366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Convolutional Layer</a:t>
                  </a:r>
                </a:p>
              </p:txBody>
            </p:sp>
          </p:grp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529F634-5D29-179A-6415-5657B2201B2D}"/>
                  </a:ext>
                </a:extLst>
              </p:cNvPr>
              <p:cNvSpPr txBox="1"/>
              <p:nvPr/>
            </p:nvSpPr>
            <p:spPr>
              <a:xfrm>
                <a:off x="602673" y="2447511"/>
                <a:ext cx="2036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16 Filters</a:t>
                </a:r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4BE10C12-3500-3DE5-F22A-D2E8AAD7196C}"/>
                  </a:ext>
                </a:extLst>
              </p:cNvPr>
              <p:cNvSpPr txBox="1"/>
              <p:nvPr/>
            </p:nvSpPr>
            <p:spPr>
              <a:xfrm>
                <a:off x="602673" y="2816843"/>
                <a:ext cx="2036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Kernel size 3x3</a:t>
                </a: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964A683-7040-39AE-0170-B819C8DF3094}"/>
                  </a:ext>
                </a:extLst>
              </p:cNvPr>
              <p:cNvSpPr txBox="1"/>
              <p:nvPr/>
            </p:nvSpPr>
            <p:spPr>
              <a:xfrm>
                <a:off x="602673" y="3186175"/>
                <a:ext cx="2036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err="1"/>
                  <a:t>ReLU</a:t>
                </a:r>
                <a:endParaRPr lang="en-GB" dirty="0"/>
              </a:p>
            </p:txBody>
          </p:sp>
        </p:grp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5F6E2A86-0337-39AE-CACE-D9966A784D74}"/>
                </a:ext>
              </a:extLst>
            </p:cNvPr>
            <p:cNvGrpSpPr/>
            <p:nvPr/>
          </p:nvGrpSpPr>
          <p:grpSpPr>
            <a:xfrm>
              <a:off x="3789218" y="761458"/>
              <a:ext cx="2306782" cy="1647414"/>
              <a:chOff x="467591" y="2020577"/>
              <a:chExt cx="2306782" cy="1647414"/>
            </a:xfrm>
          </p:grpSpPr>
          <p:grpSp>
            <p:nvGrpSpPr>
              <p:cNvPr id="16" name="Agrupar 15">
                <a:extLst>
                  <a:ext uri="{FF2B5EF4-FFF2-40B4-BE49-F238E27FC236}">
                    <a16:creationId xmlns:a16="http://schemas.microsoft.com/office/drawing/2014/main" id="{E0BD7318-167B-6BA6-D186-03604590E282}"/>
                  </a:ext>
                </a:extLst>
              </p:cNvPr>
              <p:cNvGrpSpPr/>
              <p:nvPr/>
            </p:nvGrpSpPr>
            <p:grpSpPr>
              <a:xfrm>
                <a:off x="467591" y="2020577"/>
                <a:ext cx="2306782" cy="1647414"/>
                <a:chOff x="467591" y="2020577"/>
                <a:chExt cx="2306782" cy="1647414"/>
              </a:xfrm>
            </p:grpSpPr>
            <p:sp>
              <p:nvSpPr>
                <p:cNvPr id="20" name="Retângulo 19">
                  <a:extLst>
                    <a:ext uri="{FF2B5EF4-FFF2-40B4-BE49-F238E27FC236}">
                      <a16:creationId xmlns:a16="http://schemas.microsoft.com/office/drawing/2014/main" id="{3AD625EE-8DEA-05FE-5A7C-B91495708222}"/>
                    </a:ext>
                  </a:extLst>
                </p:cNvPr>
                <p:cNvSpPr/>
                <p:nvPr/>
              </p:nvSpPr>
              <p:spPr>
                <a:xfrm>
                  <a:off x="467591" y="2389909"/>
                  <a:ext cx="2306782" cy="1278082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CaixaDeTexto 20">
                  <a:extLst>
                    <a:ext uri="{FF2B5EF4-FFF2-40B4-BE49-F238E27FC236}">
                      <a16:creationId xmlns:a16="http://schemas.microsoft.com/office/drawing/2014/main" id="{0B2F071B-49A4-5CA3-06A7-F676C1877B0E}"/>
                    </a:ext>
                  </a:extLst>
                </p:cNvPr>
                <p:cNvSpPr txBox="1"/>
                <p:nvPr/>
              </p:nvSpPr>
              <p:spPr>
                <a:xfrm>
                  <a:off x="602673" y="2020577"/>
                  <a:ext cx="20366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Convolutional Layer</a:t>
                  </a:r>
                </a:p>
              </p:txBody>
            </p:sp>
          </p:grp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356D9635-E391-D9DC-A365-6C73AA800ACA}"/>
                  </a:ext>
                </a:extLst>
              </p:cNvPr>
              <p:cNvSpPr txBox="1"/>
              <p:nvPr/>
            </p:nvSpPr>
            <p:spPr>
              <a:xfrm>
                <a:off x="602673" y="2447511"/>
                <a:ext cx="2036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32 Filters</a:t>
                </a:r>
              </a:p>
            </p:txBody>
          </p: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A0C7DF8-9249-B2A8-2532-51708449B9B3}"/>
                  </a:ext>
                </a:extLst>
              </p:cNvPr>
              <p:cNvSpPr txBox="1"/>
              <p:nvPr/>
            </p:nvSpPr>
            <p:spPr>
              <a:xfrm>
                <a:off x="602673" y="2816843"/>
                <a:ext cx="2036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Kernel size 3x3</a:t>
                </a:r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C6B57402-4FEA-F329-92DA-F36815950EA0}"/>
                  </a:ext>
                </a:extLst>
              </p:cNvPr>
              <p:cNvSpPr txBox="1"/>
              <p:nvPr/>
            </p:nvSpPr>
            <p:spPr>
              <a:xfrm>
                <a:off x="602673" y="3186175"/>
                <a:ext cx="2036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err="1"/>
                  <a:t>ReLU</a:t>
                </a:r>
                <a:endParaRPr lang="en-GB" dirty="0"/>
              </a:p>
            </p:txBody>
          </p:sp>
        </p:grp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91F23B79-E16D-8DA0-1BA7-11CC8CEA55A5}"/>
                </a:ext>
              </a:extLst>
            </p:cNvPr>
            <p:cNvGrpSpPr/>
            <p:nvPr/>
          </p:nvGrpSpPr>
          <p:grpSpPr>
            <a:xfrm>
              <a:off x="6688716" y="1235245"/>
              <a:ext cx="2206336" cy="711223"/>
              <a:chOff x="6096000" y="2844284"/>
              <a:chExt cx="2206336" cy="711223"/>
            </a:xfrm>
          </p:grpSpPr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602ABC1-B0DD-D4E0-C8AF-3B3C2DFBFEB5}"/>
                  </a:ext>
                </a:extLst>
              </p:cNvPr>
              <p:cNvSpPr txBox="1"/>
              <p:nvPr/>
            </p:nvSpPr>
            <p:spPr>
              <a:xfrm>
                <a:off x="6262254" y="2844284"/>
                <a:ext cx="1873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err="1"/>
                  <a:t>MaxPooling</a:t>
                </a:r>
                <a:r>
                  <a:rPr lang="en-GB" dirty="0"/>
                  <a:t> (2x2)</a:t>
                </a:r>
              </a:p>
            </p:txBody>
          </p:sp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C07976E6-C437-D5E6-71A1-13700171F861}"/>
                  </a:ext>
                </a:extLst>
              </p:cNvPr>
              <p:cNvSpPr txBox="1"/>
              <p:nvPr/>
            </p:nvSpPr>
            <p:spPr>
              <a:xfrm>
                <a:off x="6096000" y="3186175"/>
                <a:ext cx="22063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err="1"/>
                  <a:t>BatchNormalization</a:t>
                </a:r>
                <a:r>
                  <a:rPr lang="en-GB" dirty="0"/>
                  <a:t> </a:t>
                </a:r>
              </a:p>
            </p:txBody>
          </p:sp>
        </p:grp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5BA4E25-3FD7-8AEE-65F1-9742F502D9F6}"/>
                </a:ext>
              </a:extLst>
            </p:cNvPr>
            <p:cNvGrpSpPr/>
            <p:nvPr/>
          </p:nvGrpSpPr>
          <p:grpSpPr>
            <a:xfrm>
              <a:off x="9311122" y="799739"/>
              <a:ext cx="2306782" cy="1647414"/>
              <a:chOff x="467591" y="2020577"/>
              <a:chExt cx="2306782" cy="1647414"/>
            </a:xfrm>
          </p:grpSpPr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C39FF43F-A90D-3A34-767E-B9BECE0E4C4A}"/>
                  </a:ext>
                </a:extLst>
              </p:cNvPr>
              <p:cNvGrpSpPr/>
              <p:nvPr/>
            </p:nvGrpSpPr>
            <p:grpSpPr>
              <a:xfrm>
                <a:off x="467591" y="2020577"/>
                <a:ext cx="2306782" cy="1647414"/>
                <a:chOff x="467591" y="2020577"/>
                <a:chExt cx="2306782" cy="1647414"/>
              </a:xfrm>
            </p:grpSpPr>
            <p:sp>
              <p:nvSpPr>
                <p:cNvPr id="36" name="Retângulo 35">
                  <a:extLst>
                    <a:ext uri="{FF2B5EF4-FFF2-40B4-BE49-F238E27FC236}">
                      <a16:creationId xmlns:a16="http://schemas.microsoft.com/office/drawing/2014/main" id="{70C3F15B-0B04-AA23-2875-A63AD94C043F}"/>
                    </a:ext>
                  </a:extLst>
                </p:cNvPr>
                <p:cNvSpPr/>
                <p:nvPr/>
              </p:nvSpPr>
              <p:spPr>
                <a:xfrm>
                  <a:off x="467591" y="2389909"/>
                  <a:ext cx="2306782" cy="1278082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" name="CaixaDeTexto 36">
                  <a:extLst>
                    <a:ext uri="{FF2B5EF4-FFF2-40B4-BE49-F238E27FC236}">
                      <a16:creationId xmlns:a16="http://schemas.microsoft.com/office/drawing/2014/main" id="{1D839D62-E9C1-E79E-13F4-E546606E557B}"/>
                    </a:ext>
                  </a:extLst>
                </p:cNvPr>
                <p:cNvSpPr txBox="1"/>
                <p:nvPr/>
              </p:nvSpPr>
              <p:spPr>
                <a:xfrm>
                  <a:off x="602673" y="2020577"/>
                  <a:ext cx="20366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Convolutional Layer</a:t>
                  </a:r>
                </a:p>
              </p:txBody>
            </p:sp>
          </p:grp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187EB2E9-E44A-16E6-54E7-4F4247B06E94}"/>
                  </a:ext>
                </a:extLst>
              </p:cNvPr>
              <p:cNvSpPr txBox="1"/>
              <p:nvPr/>
            </p:nvSpPr>
            <p:spPr>
              <a:xfrm>
                <a:off x="602673" y="2447511"/>
                <a:ext cx="2036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64 Filters</a:t>
                </a:r>
              </a:p>
            </p:txBody>
          </p:sp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93B0674A-95DF-D095-53BD-B2322952902B}"/>
                  </a:ext>
                </a:extLst>
              </p:cNvPr>
              <p:cNvSpPr txBox="1"/>
              <p:nvPr/>
            </p:nvSpPr>
            <p:spPr>
              <a:xfrm>
                <a:off x="602673" y="2816843"/>
                <a:ext cx="2036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Kernel size 3x3</a:t>
                </a:r>
              </a:p>
            </p:txBody>
          </p:sp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561270FC-FE93-4936-4EF3-D9156F5847B2}"/>
                  </a:ext>
                </a:extLst>
              </p:cNvPr>
              <p:cNvSpPr txBox="1"/>
              <p:nvPr/>
            </p:nvSpPr>
            <p:spPr>
              <a:xfrm>
                <a:off x="602673" y="3186175"/>
                <a:ext cx="2036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err="1"/>
                  <a:t>ReLU</a:t>
                </a:r>
                <a:endParaRPr lang="en-GB" dirty="0"/>
              </a:p>
            </p:txBody>
          </p:sp>
        </p:grpSp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26062802-EC9A-AB93-47B0-900A7A464B85}"/>
                </a:ext>
              </a:extLst>
            </p:cNvPr>
            <p:cNvGrpSpPr/>
            <p:nvPr/>
          </p:nvGrpSpPr>
          <p:grpSpPr>
            <a:xfrm>
              <a:off x="574095" y="2706522"/>
              <a:ext cx="2306782" cy="1647414"/>
              <a:chOff x="467591" y="1667283"/>
              <a:chExt cx="2306782" cy="1647414"/>
            </a:xfrm>
          </p:grpSpPr>
          <p:grpSp>
            <p:nvGrpSpPr>
              <p:cNvPr id="39" name="Agrupar 38">
                <a:extLst>
                  <a:ext uri="{FF2B5EF4-FFF2-40B4-BE49-F238E27FC236}">
                    <a16:creationId xmlns:a16="http://schemas.microsoft.com/office/drawing/2014/main" id="{63B55297-1575-B875-A4D1-D0B832270AF6}"/>
                  </a:ext>
                </a:extLst>
              </p:cNvPr>
              <p:cNvGrpSpPr/>
              <p:nvPr/>
            </p:nvGrpSpPr>
            <p:grpSpPr>
              <a:xfrm>
                <a:off x="467591" y="1667283"/>
                <a:ext cx="2306782" cy="1647414"/>
                <a:chOff x="467591" y="1667283"/>
                <a:chExt cx="2306782" cy="1647414"/>
              </a:xfrm>
            </p:grpSpPr>
            <p:sp>
              <p:nvSpPr>
                <p:cNvPr id="43" name="Retângulo 42">
                  <a:extLst>
                    <a:ext uri="{FF2B5EF4-FFF2-40B4-BE49-F238E27FC236}">
                      <a16:creationId xmlns:a16="http://schemas.microsoft.com/office/drawing/2014/main" id="{5309A151-4EAB-AC1A-CC10-873C9C51B0F5}"/>
                    </a:ext>
                  </a:extLst>
                </p:cNvPr>
                <p:cNvSpPr/>
                <p:nvPr/>
              </p:nvSpPr>
              <p:spPr>
                <a:xfrm>
                  <a:off x="467591" y="2036615"/>
                  <a:ext cx="2306782" cy="1278082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CaixaDeTexto 43">
                  <a:extLst>
                    <a:ext uri="{FF2B5EF4-FFF2-40B4-BE49-F238E27FC236}">
                      <a16:creationId xmlns:a16="http://schemas.microsoft.com/office/drawing/2014/main" id="{8F425298-5CB0-E464-4EFE-E92A6B6C86D0}"/>
                    </a:ext>
                  </a:extLst>
                </p:cNvPr>
                <p:cNvSpPr txBox="1"/>
                <p:nvPr/>
              </p:nvSpPr>
              <p:spPr>
                <a:xfrm>
                  <a:off x="602673" y="1667283"/>
                  <a:ext cx="20366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Convolutional Layer</a:t>
                  </a:r>
                </a:p>
              </p:txBody>
            </p:sp>
          </p:grpSp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F2B251F0-25F2-52FA-4FAB-F19C3269AB9F}"/>
                  </a:ext>
                </a:extLst>
              </p:cNvPr>
              <p:cNvSpPr txBox="1"/>
              <p:nvPr/>
            </p:nvSpPr>
            <p:spPr>
              <a:xfrm>
                <a:off x="602673" y="2094217"/>
                <a:ext cx="2036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128 Filters</a:t>
                </a:r>
              </a:p>
            </p:txBody>
          </p:sp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EC0C3A52-C0E8-D96D-EFD4-9705701C7769}"/>
                  </a:ext>
                </a:extLst>
              </p:cNvPr>
              <p:cNvSpPr txBox="1"/>
              <p:nvPr/>
            </p:nvSpPr>
            <p:spPr>
              <a:xfrm>
                <a:off x="602673" y="2463549"/>
                <a:ext cx="2036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Kernel size 3x3</a:t>
                </a:r>
              </a:p>
            </p:txBody>
          </p:sp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2EA74229-6319-3F2A-B85A-8EE3C11F48F4}"/>
                  </a:ext>
                </a:extLst>
              </p:cNvPr>
              <p:cNvSpPr txBox="1"/>
              <p:nvPr/>
            </p:nvSpPr>
            <p:spPr>
              <a:xfrm>
                <a:off x="602673" y="2832881"/>
                <a:ext cx="2036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err="1"/>
                  <a:t>ReLU</a:t>
                </a:r>
                <a:endParaRPr lang="en-GB" dirty="0"/>
              </a:p>
            </p:txBody>
          </p:sp>
        </p:grp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6D7190D-3FD5-7490-0117-52E046366F80}"/>
                </a:ext>
              </a:extLst>
            </p:cNvPr>
            <p:cNvGrpSpPr/>
            <p:nvPr/>
          </p:nvGrpSpPr>
          <p:grpSpPr>
            <a:xfrm>
              <a:off x="3480530" y="3180890"/>
              <a:ext cx="2206336" cy="1046268"/>
              <a:chOff x="3099955" y="3194003"/>
              <a:chExt cx="2206336" cy="1046268"/>
            </a:xfrm>
          </p:grpSpPr>
          <p:grpSp>
            <p:nvGrpSpPr>
              <p:cNvPr id="45" name="Agrupar 44">
                <a:extLst>
                  <a:ext uri="{FF2B5EF4-FFF2-40B4-BE49-F238E27FC236}">
                    <a16:creationId xmlns:a16="http://schemas.microsoft.com/office/drawing/2014/main" id="{4AC6EF47-313D-E68A-0453-BF799BD8566A}"/>
                  </a:ext>
                </a:extLst>
              </p:cNvPr>
              <p:cNvGrpSpPr/>
              <p:nvPr/>
            </p:nvGrpSpPr>
            <p:grpSpPr>
              <a:xfrm>
                <a:off x="3099955" y="3194003"/>
                <a:ext cx="2206336" cy="711223"/>
                <a:chOff x="6085609" y="2490990"/>
                <a:chExt cx="2206336" cy="711223"/>
              </a:xfrm>
            </p:grpSpPr>
            <p:sp>
              <p:nvSpPr>
                <p:cNvPr id="46" name="CaixaDeTexto 45">
                  <a:extLst>
                    <a:ext uri="{FF2B5EF4-FFF2-40B4-BE49-F238E27FC236}">
                      <a16:creationId xmlns:a16="http://schemas.microsoft.com/office/drawing/2014/main" id="{D12F9F65-41F1-3B1E-DDCA-5D51C9ADFE26}"/>
                    </a:ext>
                  </a:extLst>
                </p:cNvPr>
                <p:cNvSpPr txBox="1"/>
                <p:nvPr/>
              </p:nvSpPr>
              <p:spPr>
                <a:xfrm>
                  <a:off x="6251863" y="2490990"/>
                  <a:ext cx="187382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 err="1"/>
                    <a:t>MaxPooling</a:t>
                  </a:r>
                  <a:r>
                    <a:rPr lang="en-GB" dirty="0"/>
                    <a:t> (2x2)</a:t>
                  </a:r>
                </a:p>
              </p:txBody>
            </p:sp>
            <p:sp>
              <p:nvSpPr>
                <p:cNvPr id="47" name="CaixaDeTexto 46">
                  <a:extLst>
                    <a:ext uri="{FF2B5EF4-FFF2-40B4-BE49-F238E27FC236}">
                      <a16:creationId xmlns:a16="http://schemas.microsoft.com/office/drawing/2014/main" id="{2E0B7ECD-6BD2-A67B-583D-55078BF6B79D}"/>
                    </a:ext>
                  </a:extLst>
                </p:cNvPr>
                <p:cNvSpPr txBox="1"/>
                <p:nvPr/>
              </p:nvSpPr>
              <p:spPr>
                <a:xfrm>
                  <a:off x="6085609" y="2832881"/>
                  <a:ext cx="22063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 err="1"/>
                    <a:t>BatchNormalization</a:t>
                  </a:r>
                  <a:r>
                    <a:rPr lang="en-GB" dirty="0"/>
                    <a:t> </a:t>
                  </a:r>
                </a:p>
              </p:txBody>
            </p:sp>
          </p:grpSp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E599E0CF-4885-0B49-36A4-45AE55D73877}"/>
                  </a:ext>
                </a:extLst>
              </p:cNvPr>
              <p:cNvSpPr txBox="1"/>
              <p:nvPr/>
            </p:nvSpPr>
            <p:spPr>
              <a:xfrm>
                <a:off x="3099955" y="3870939"/>
                <a:ext cx="22063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Flatten </a:t>
                </a:r>
              </a:p>
            </p:txBody>
          </p:sp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7A5B3D30-C339-54C3-198C-3A3AAE24030B}"/>
                </a:ext>
              </a:extLst>
            </p:cNvPr>
            <p:cNvGrpSpPr/>
            <p:nvPr/>
          </p:nvGrpSpPr>
          <p:grpSpPr>
            <a:xfrm>
              <a:off x="6335892" y="2716913"/>
              <a:ext cx="2306782" cy="1647414"/>
              <a:chOff x="581892" y="1667283"/>
              <a:chExt cx="2306782" cy="1647414"/>
            </a:xfrm>
          </p:grpSpPr>
          <p:grpSp>
            <p:nvGrpSpPr>
              <p:cNvPr id="53" name="Agrupar 52">
                <a:extLst>
                  <a:ext uri="{FF2B5EF4-FFF2-40B4-BE49-F238E27FC236}">
                    <a16:creationId xmlns:a16="http://schemas.microsoft.com/office/drawing/2014/main" id="{0883678C-9673-0952-42BB-FB46C94EE118}"/>
                  </a:ext>
                </a:extLst>
              </p:cNvPr>
              <p:cNvGrpSpPr/>
              <p:nvPr/>
            </p:nvGrpSpPr>
            <p:grpSpPr>
              <a:xfrm>
                <a:off x="581892" y="1667283"/>
                <a:ext cx="2306782" cy="1647414"/>
                <a:chOff x="581892" y="1667283"/>
                <a:chExt cx="2306782" cy="1647414"/>
              </a:xfrm>
            </p:grpSpPr>
            <p:sp>
              <p:nvSpPr>
                <p:cNvPr id="57" name="Retângulo 56">
                  <a:extLst>
                    <a:ext uri="{FF2B5EF4-FFF2-40B4-BE49-F238E27FC236}">
                      <a16:creationId xmlns:a16="http://schemas.microsoft.com/office/drawing/2014/main" id="{1E366329-A1E3-37D9-78D3-31D42EA66A54}"/>
                    </a:ext>
                  </a:extLst>
                </p:cNvPr>
                <p:cNvSpPr/>
                <p:nvPr/>
              </p:nvSpPr>
              <p:spPr>
                <a:xfrm>
                  <a:off x="581892" y="2036615"/>
                  <a:ext cx="2306782" cy="1278082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" name="CaixaDeTexto 57">
                  <a:extLst>
                    <a:ext uri="{FF2B5EF4-FFF2-40B4-BE49-F238E27FC236}">
                      <a16:creationId xmlns:a16="http://schemas.microsoft.com/office/drawing/2014/main" id="{FC80E0AF-9A66-76C2-6828-49B5EE856C6D}"/>
                    </a:ext>
                  </a:extLst>
                </p:cNvPr>
                <p:cNvSpPr txBox="1"/>
                <p:nvPr/>
              </p:nvSpPr>
              <p:spPr>
                <a:xfrm>
                  <a:off x="716974" y="1667283"/>
                  <a:ext cx="20366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Dense Layer</a:t>
                  </a:r>
                </a:p>
              </p:txBody>
            </p:sp>
          </p:grpSp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2CB00C37-BD71-9A24-8D0E-3CCEBC301DBB}"/>
                  </a:ext>
                </a:extLst>
              </p:cNvPr>
              <p:cNvSpPr txBox="1"/>
              <p:nvPr/>
            </p:nvSpPr>
            <p:spPr>
              <a:xfrm>
                <a:off x="716974" y="2250082"/>
                <a:ext cx="2036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512 Neurons</a:t>
                </a:r>
              </a:p>
            </p:txBody>
          </p:sp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D3048259-A24C-7A0C-2FC5-1DD7982AB2A2}"/>
                  </a:ext>
                </a:extLst>
              </p:cNvPr>
              <p:cNvSpPr txBox="1"/>
              <p:nvPr/>
            </p:nvSpPr>
            <p:spPr>
              <a:xfrm>
                <a:off x="716974" y="2646996"/>
                <a:ext cx="2036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err="1"/>
                  <a:t>ReLU</a:t>
                </a:r>
                <a:endParaRPr lang="en-GB" dirty="0"/>
              </a:p>
            </p:txBody>
          </p:sp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EAB45F04-C4C9-F5B9-D054-1B18DB7FC55B}"/>
                </a:ext>
              </a:extLst>
            </p:cNvPr>
            <p:cNvGrpSpPr/>
            <p:nvPr/>
          </p:nvGrpSpPr>
          <p:grpSpPr>
            <a:xfrm>
              <a:off x="9453133" y="3355258"/>
              <a:ext cx="2206336" cy="704377"/>
              <a:chOff x="3286993" y="3535894"/>
              <a:chExt cx="2206336" cy="704377"/>
            </a:xfrm>
          </p:grpSpPr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4AE0F731-5711-7538-6DCA-915A4FAC2B5D}"/>
                  </a:ext>
                </a:extLst>
              </p:cNvPr>
              <p:cNvSpPr txBox="1"/>
              <p:nvPr/>
            </p:nvSpPr>
            <p:spPr>
              <a:xfrm>
                <a:off x="3286993" y="3535894"/>
                <a:ext cx="22063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err="1"/>
                  <a:t>BatchNormalization</a:t>
                </a:r>
                <a:r>
                  <a:rPr lang="en-GB" dirty="0"/>
                  <a:t> </a:t>
                </a:r>
              </a:p>
            </p:txBody>
          </p:sp>
          <p:sp>
            <p:nvSpPr>
              <p:cNvPr id="61" name="CaixaDeTexto 60">
                <a:extLst>
                  <a:ext uri="{FF2B5EF4-FFF2-40B4-BE49-F238E27FC236}">
                    <a16:creationId xmlns:a16="http://schemas.microsoft.com/office/drawing/2014/main" id="{6B2532FC-3AE6-6121-C462-55E6998B485B}"/>
                  </a:ext>
                </a:extLst>
              </p:cNvPr>
              <p:cNvSpPr txBox="1"/>
              <p:nvPr/>
            </p:nvSpPr>
            <p:spPr>
              <a:xfrm>
                <a:off x="3286993" y="3870939"/>
                <a:ext cx="22063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/>
                  <a:t>Dropout 50% </a:t>
                </a:r>
              </a:p>
            </p:txBody>
          </p:sp>
        </p:grpSp>
        <p:grpSp>
          <p:nvGrpSpPr>
            <p:cNvPr id="64" name="Agrupar 63">
              <a:extLst>
                <a:ext uri="{FF2B5EF4-FFF2-40B4-BE49-F238E27FC236}">
                  <a16:creationId xmlns:a16="http://schemas.microsoft.com/office/drawing/2014/main" id="{7C574C9B-A297-D670-1E92-CD8A11C32B80}"/>
                </a:ext>
              </a:extLst>
            </p:cNvPr>
            <p:cNvGrpSpPr/>
            <p:nvPr/>
          </p:nvGrpSpPr>
          <p:grpSpPr>
            <a:xfrm>
              <a:off x="2666133" y="4731000"/>
              <a:ext cx="2661805" cy="1674996"/>
              <a:chOff x="290079" y="1702047"/>
              <a:chExt cx="2661805" cy="1674996"/>
            </a:xfrm>
          </p:grpSpPr>
          <p:grpSp>
            <p:nvGrpSpPr>
              <p:cNvPr id="65" name="Agrupar 64">
                <a:extLst>
                  <a:ext uri="{FF2B5EF4-FFF2-40B4-BE49-F238E27FC236}">
                    <a16:creationId xmlns:a16="http://schemas.microsoft.com/office/drawing/2014/main" id="{7B21495E-BBC7-1EE4-5758-6299D9FE2F43}"/>
                  </a:ext>
                </a:extLst>
              </p:cNvPr>
              <p:cNvGrpSpPr/>
              <p:nvPr/>
            </p:nvGrpSpPr>
            <p:grpSpPr>
              <a:xfrm>
                <a:off x="290079" y="1702047"/>
                <a:ext cx="2661805" cy="1674996"/>
                <a:chOff x="290079" y="1702047"/>
                <a:chExt cx="2661805" cy="1674996"/>
              </a:xfrm>
            </p:grpSpPr>
            <p:sp>
              <p:nvSpPr>
                <p:cNvPr id="68" name="Retângulo 67">
                  <a:extLst>
                    <a:ext uri="{FF2B5EF4-FFF2-40B4-BE49-F238E27FC236}">
                      <a16:creationId xmlns:a16="http://schemas.microsoft.com/office/drawing/2014/main" id="{EC5A5E5D-09DB-4E44-3D1D-FAE9A7FB0E91}"/>
                    </a:ext>
                  </a:extLst>
                </p:cNvPr>
                <p:cNvSpPr/>
                <p:nvPr/>
              </p:nvSpPr>
              <p:spPr>
                <a:xfrm>
                  <a:off x="467591" y="2098961"/>
                  <a:ext cx="2306782" cy="1278082"/>
                </a:xfrm>
                <a:prstGeom prst="rect">
                  <a:avLst/>
                </a:pr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" name="CaixaDeTexto 68">
                  <a:extLst>
                    <a:ext uri="{FF2B5EF4-FFF2-40B4-BE49-F238E27FC236}">
                      <a16:creationId xmlns:a16="http://schemas.microsoft.com/office/drawing/2014/main" id="{E45A433E-0802-7CBF-7A2B-98CD89B2C50A}"/>
                    </a:ext>
                  </a:extLst>
                </p:cNvPr>
                <p:cNvSpPr txBox="1"/>
                <p:nvPr/>
              </p:nvSpPr>
              <p:spPr>
                <a:xfrm>
                  <a:off x="290079" y="1702047"/>
                  <a:ext cx="26618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Output Layer Classification</a:t>
                  </a:r>
                </a:p>
              </p:txBody>
            </p:sp>
          </p:grpSp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C2664B26-909E-820D-3B6C-6B915DA46EC2}"/>
                  </a:ext>
                </a:extLst>
              </p:cNvPr>
              <p:cNvSpPr txBox="1"/>
              <p:nvPr/>
            </p:nvSpPr>
            <p:spPr>
              <a:xfrm>
                <a:off x="590546" y="2122397"/>
                <a:ext cx="10217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43 Units</a:t>
                </a:r>
              </a:p>
            </p:txBody>
          </p:sp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A6750FFD-C790-9A04-378C-7957FEAB89AE}"/>
                  </a:ext>
                </a:extLst>
              </p:cNvPr>
              <p:cNvSpPr txBox="1"/>
              <p:nvPr/>
            </p:nvSpPr>
            <p:spPr>
              <a:xfrm>
                <a:off x="579309" y="2441865"/>
                <a:ext cx="10217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err="1"/>
                  <a:t>Softmax</a:t>
                </a:r>
                <a:endParaRPr lang="en-GB" dirty="0"/>
              </a:p>
            </p:txBody>
          </p:sp>
        </p:grpSp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47A76607-FF2F-82C0-9258-ABD547529FFD}"/>
                </a:ext>
              </a:extLst>
            </p:cNvPr>
            <p:cNvGrpSpPr/>
            <p:nvPr/>
          </p:nvGrpSpPr>
          <p:grpSpPr>
            <a:xfrm>
              <a:off x="6500380" y="4731000"/>
              <a:ext cx="2306782" cy="1674996"/>
              <a:chOff x="467591" y="1702047"/>
              <a:chExt cx="2306782" cy="1674996"/>
            </a:xfrm>
          </p:grpSpPr>
          <p:grpSp>
            <p:nvGrpSpPr>
              <p:cNvPr id="71" name="Agrupar 70">
                <a:extLst>
                  <a:ext uri="{FF2B5EF4-FFF2-40B4-BE49-F238E27FC236}">
                    <a16:creationId xmlns:a16="http://schemas.microsoft.com/office/drawing/2014/main" id="{52A64166-2652-194E-4DF0-F1A41EE945E2}"/>
                  </a:ext>
                </a:extLst>
              </p:cNvPr>
              <p:cNvGrpSpPr/>
              <p:nvPr/>
            </p:nvGrpSpPr>
            <p:grpSpPr>
              <a:xfrm>
                <a:off x="467591" y="1702047"/>
                <a:ext cx="2306782" cy="1674996"/>
                <a:chOff x="467591" y="1702047"/>
                <a:chExt cx="2306782" cy="1674996"/>
              </a:xfrm>
            </p:grpSpPr>
            <p:sp>
              <p:nvSpPr>
                <p:cNvPr id="74" name="Retângulo 73">
                  <a:extLst>
                    <a:ext uri="{FF2B5EF4-FFF2-40B4-BE49-F238E27FC236}">
                      <a16:creationId xmlns:a16="http://schemas.microsoft.com/office/drawing/2014/main" id="{E60736D0-11B4-13F6-CD99-5F2BB3277503}"/>
                    </a:ext>
                  </a:extLst>
                </p:cNvPr>
                <p:cNvSpPr/>
                <p:nvPr/>
              </p:nvSpPr>
              <p:spPr>
                <a:xfrm>
                  <a:off x="467591" y="2098961"/>
                  <a:ext cx="2306782" cy="1278082"/>
                </a:xfrm>
                <a:prstGeom prst="rect">
                  <a:avLst/>
                </a:pr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" name="CaixaDeTexto 74">
                  <a:extLst>
                    <a:ext uri="{FF2B5EF4-FFF2-40B4-BE49-F238E27FC236}">
                      <a16:creationId xmlns:a16="http://schemas.microsoft.com/office/drawing/2014/main" id="{24B5C87C-2F54-A9C9-B716-899C46988E9D}"/>
                    </a:ext>
                  </a:extLst>
                </p:cNvPr>
                <p:cNvSpPr txBox="1"/>
                <p:nvPr/>
              </p:nvSpPr>
              <p:spPr>
                <a:xfrm>
                  <a:off x="733422" y="1702047"/>
                  <a:ext cx="1813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Output Layer ROI</a:t>
                  </a:r>
                </a:p>
              </p:txBody>
            </p:sp>
          </p:grpSp>
          <p:sp>
            <p:nvSpPr>
              <p:cNvPr id="72" name="CaixaDeTexto 71">
                <a:extLst>
                  <a:ext uri="{FF2B5EF4-FFF2-40B4-BE49-F238E27FC236}">
                    <a16:creationId xmlns:a16="http://schemas.microsoft.com/office/drawing/2014/main" id="{693E9B7C-EB47-6428-FFF2-262B1D8E43CE}"/>
                  </a:ext>
                </a:extLst>
              </p:cNvPr>
              <p:cNvSpPr txBox="1"/>
              <p:nvPr/>
            </p:nvSpPr>
            <p:spPr>
              <a:xfrm>
                <a:off x="542905" y="2157909"/>
                <a:ext cx="908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4 Units</a:t>
                </a:r>
              </a:p>
            </p:txBody>
          </p:sp>
          <p:sp>
            <p:nvSpPr>
              <p:cNvPr id="73" name="CaixaDeTexto 72">
                <a:extLst>
                  <a:ext uri="{FF2B5EF4-FFF2-40B4-BE49-F238E27FC236}">
                    <a16:creationId xmlns:a16="http://schemas.microsoft.com/office/drawing/2014/main" id="{B45FC5FA-98AB-AB02-51AB-21EFA5661F9E}"/>
                  </a:ext>
                </a:extLst>
              </p:cNvPr>
              <p:cNvSpPr txBox="1"/>
              <p:nvPr/>
            </p:nvSpPr>
            <p:spPr>
              <a:xfrm>
                <a:off x="520194" y="2481865"/>
                <a:ext cx="8044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Linear</a:t>
                </a:r>
              </a:p>
            </p:txBody>
          </p:sp>
        </p:grpSp>
        <p:cxnSp>
          <p:nvCxnSpPr>
            <p:cNvPr id="83" name="Conexão reta unidirecional 82">
              <a:extLst>
                <a:ext uri="{FF2B5EF4-FFF2-40B4-BE49-F238E27FC236}">
                  <a16:creationId xmlns:a16="http://schemas.microsoft.com/office/drawing/2014/main" id="{4B621332-8F70-5CDC-44D8-3D88C74F3603}"/>
                </a:ext>
              </a:extLst>
            </p:cNvPr>
            <p:cNvCxnSpPr>
              <a:cxnSpLocks/>
            </p:cNvCxnSpPr>
            <p:nvPr/>
          </p:nvCxnSpPr>
          <p:spPr>
            <a:xfrm>
              <a:off x="3110346" y="1725054"/>
              <a:ext cx="428642" cy="0"/>
            </a:xfrm>
            <a:prstGeom prst="straightConnector1">
              <a:avLst/>
            </a:prstGeom>
            <a:ln w="762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xão reta unidirecional 84">
              <a:extLst>
                <a:ext uri="{FF2B5EF4-FFF2-40B4-BE49-F238E27FC236}">
                  <a16:creationId xmlns:a16="http://schemas.microsoft.com/office/drawing/2014/main" id="{27336046-43EE-C288-BC2B-D136F231A964}"/>
                </a:ext>
              </a:extLst>
            </p:cNvPr>
            <p:cNvCxnSpPr>
              <a:cxnSpLocks/>
            </p:cNvCxnSpPr>
            <p:nvPr/>
          </p:nvCxnSpPr>
          <p:spPr>
            <a:xfrm>
              <a:off x="8680731" y="1725054"/>
              <a:ext cx="428642" cy="0"/>
            </a:xfrm>
            <a:prstGeom prst="straightConnector1">
              <a:avLst/>
            </a:prstGeom>
            <a:ln w="762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xão reta unidirecional 85">
              <a:extLst>
                <a:ext uri="{FF2B5EF4-FFF2-40B4-BE49-F238E27FC236}">
                  <a16:creationId xmlns:a16="http://schemas.microsoft.com/office/drawing/2014/main" id="{9E985281-6E02-3F29-22E7-9C2591D118B0}"/>
                </a:ext>
              </a:extLst>
            </p:cNvPr>
            <p:cNvCxnSpPr>
              <a:cxnSpLocks/>
            </p:cNvCxnSpPr>
            <p:nvPr/>
          </p:nvCxnSpPr>
          <p:spPr>
            <a:xfrm>
              <a:off x="6286059" y="1715074"/>
              <a:ext cx="428642" cy="0"/>
            </a:xfrm>
            <a:prstGeom prst="straightConnector1">
              <a:avLst/>
            </a:prstGeom>
            <a:ln w="762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xão reta unidirecional 86">
              <a:extLst>
                <a:ext uri="{FF2B5EF4-FFF2-40B4-BE49-F238E27FC236}">
                  <a16:creationId xmlns:a16="http://schemas.microsoft.com/office/drawing/2014/main" id="{B3B5F7DF-FE6D-1DEE-9232-E1540E4537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63358" y="1725465"/>
              <a:ext cx="428642" cy="0"/>
            </a:xfrm>
            <a:prstGeom prst="straightConnector1">
              <a:avLst/>
            </a:prstGeom>
            <a:ln w="762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xão reta unidirecional 87">
              <a:extLst>
                <a:ext uri="{FF2B5EF4-FFF2-40B4-BE49-F238E27FC236}">
                  <a16:creationId xmlns:a16="http://schemas.microsoft.com/office/drawing/2014/main" id="{E9FB7041-9398-4266-689F-C2CE8C6B93F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63335"/>
              <a:ext cx="428642" cy="0"/>
            </a:xfrm>
            <a:prstGeom prst="straightConnector1">
              <a:avLst/>
            </a:prstGeom>
            <a:ln w="762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xão reta unidirecional 88">
              <a:extLst>
                <a:ext uri="{FF2B5EF4-FFF2-40B4-BE49-F238E27FC236}">
                  <a16:creationId xmlns:a16="http://schemas.microsoft.com/office/drawing/2014/main" id="{C12AA66A-43B5-1965-5C20-510869D3371A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79" y="3692942"/>
              <a:ext cx="428642" cy="0"/>
            </a:xfrm>
            <a:prstGeom prst="straightConnector1">
              <a:avLst/>
            </a:prstGeom>
            <a:ln w="762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xão reta unidirecional 89">
              <a:extLst>
                <a:ext uri="{FF2B5EF4-FFF2-40B4-BE49-F238E27FC236}">
                  <a16:creationId xmlns:a16="http://schemas.microsoft.com/office/drawing/2014/main" id="{2105E8B1-31FA-5047-433A-86B5C8AC21FC}"/>
                </a:ext>
              </a:extLst>
            </p:cNvPr>
            <p:cNvCxnSpPr>
              <a:cxnSpLocks/>
            </p:cNvCxnSpPr>
            <p:nvPr/>
          </p:nvCxnSpPr>
          <p:spPr>
            <a:xfrm>
              <a:off x="5706358" y="3669044"/>
              <a:ext cx="428642" cy="0"/>
            </a:xfrm>
            <a:prstGeom prst="straightConnector1">
              <a:avLst/>
            </a:prstGeom>
            <a:ln w="762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xão reta unidirecional 90">
              <a:extLst>
                <a:ext uri="{FF2B5EF4-FFF2-40B4-BE49-F238E27FC236}">
                  <a16:creationId xmlns:a16="http://schemas.microsoft.com/office/drawing/2014/main" id="{7BFA4B24-0C5D-0EF7-3BD7-7BA852FD0FF7}"/>
                </a:ext>
              </a:extLst>
            </p:cNvPr>
            <p:cNvCxnSpPr>
              <a:cxnSpLocks/>
            </p:cNvCxnSpPr>
            <p:nvPr/>
          </p:nvCxnSpPr>
          <p:spPr>
            <a:xfrm>
              <a:off x="8807162" y="3696626"/>
              <a:ext cx="428642" cy="0"/>
            </a:xfrm>
            <a:prstGeom prst="straightConnector1">
              <a:avLst/>
            </a:prstGeom>
            <a:ln w="762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925CC0AB-A89E-5819-AD59-421121F28313}"/>
              </a:ext>
            </a:extLst>
          </p:cNvPr>
          <p:cNvSpPr txBox="1"/>
          <p:nvPr/>
        </p:nvSpPr>
        <p:spPr>
          <a:xfrm>
            <a:off x="5450346" y="55170"/>
            <a:ext cx="123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CNN - 1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95D8B348-6C71-C1E1-9127-EC85671A6911}"/>
              </a:ext>
            </a:extLst>
          </p:cNvPr>
          <p:cNvSpPr txBox="1"/>
          <p:nvPr/>
        </p:nvSpPr>
        <p:spPr>
          <a:xfrm>
            <a:off x="2966600" y="5690070"/>
            <a:ext cx="2329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Loss: Categorical cross-entropy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EC75AE05-5C74-ADA7-9A7A-0FAD4D139C75}"/>
              </a:ext>
            </a:extLst>
          </p:cNvPr>
          <p:cNvSpPr txBox="1"/>
          <p:nvPr/>
        </p:nvSpPr>
        <p:spPr>
          <a:xfrm>
            <a:off x="6565774" y="5745067"/>
            <a:ext cx="2329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Loss: Mean Squared Error</a:t>
            </a:r>
          </a:p>
        </p:txBody>
      </p:sp>
    </p:spTree>
    <p:extLst>
      <p:ext uri="{BB962C8B-B14F-4D97-AF65-F5344CB8AC3E}">
        <p14:creationId xmlns:p14="http://schemas.microsoft.com/office/powerpoint/2010/main" val="678432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B269611-1B22-7F59-058A-00498E7B3F2D}"/>
              </a:ext>
            </a:extLst>
          </p:cNvPr>
          <p:cNvGrpSpPr/>
          <p:nvPr/>
        </p:nvGrpSpPr>
        <p:grpSpPr>
          <a:xfrm>
            <a:off x="574096" y="761458"/>
            <a:ext cx="2390796" cy="1332929"/>
            <a:chOff x="467591" y="2020577"/>
            <a:chExt cx="2306782" cy="1647414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E10DC2FB-BE95-F24C-DCED-5B67C7F7AA2E}"/>
                </a:ext>
              </a:extLst>
            </p:cNvPr>
            <p:cNvGrpSpPr/>
            <p:nvPr/>
          </p:nvGrpSpPr>
          <p:grpSpPr>
            <a:xfrm>
              <a:off x="467591" y="2020577"/>
              <a:ext cx="2306782" cy="1647414"/>
              <a:chOff x="467591" y="2020577"/>
              <a:chExt cx="2306782" cy="1647414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F7D8B09-E582-E0F3-09DF-B3A6F1DBEFED}"/>
                  </a:ext>
                </a:extLst>
              </p:cNvPr>
              <p:cNvSpPr/>
              <p:nvPr/>
            </p:nvSpPr>
            <p:spPr>
              <a:xfrm>
                <a:off x="467591" y="2389909"/>
                <a:ext cx="2306782" cy="127808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00DDEA2A-E4A5-24E5-1D53-72074E84C347}"/>
                  </a:ext>
                </a:extLst>
              </p:cNvPr>
              <p:cNvSpPr txBox="1"/>
              <p:nvPr/>
            </p:nvSpPr>
            <p:spPr>
              <a:xfrm>
                <a:off x="602673" y="2020577"/>
                <a:ext cx="2036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Convolutional Layer</a:t>
                </a:r>
              </a:p>
            </p:txBody>
          </p:sp>
        </p:grp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1529F634-5D29-179A-6415-5657B2201B2D}"/>
                </a:ext>
              </a:extLst>
            </p:cNvPr>
            <p:cNvSpPr txBox="1"/>
            <p:nvPr/>
          </p:nvSpPr>
          <p:spPr>
            <a:xfrm>
              <a:off x="602673" y="2447511"/>
              <a:ext cx="2036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8 Filters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4BE10C12-3500-3DE5-F22A-D2E8AAD7196C}"/>
                </a:ext>
              </a:extLst>
            </p:cNvPr>
            <p:cNvSpPr txBox="1"/>
            <p:nvPr/>
          </p:nvSpPr>
          <p:spPr>
            <a:xfrm>
              <a:off x="602673" y="2816843"/>
              <a:ext cx="2036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Kernel size 5x5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6964A683-7040-39AE-0170-B819C8DF3094}"/>
                </a:ext>
              </a:extLst>
            </p:cNvPr>
            <p:cNvSpPr txBox="1"/>
            <p:nvPr/>
          </p:nvSpPr>
          <p:spPr>
            <a:xfrm>
              <a:off x="602673" y="3186175"/>
              <a:ext cx="2036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ReLU</a:t>
              </a:r>
              <a:endParaRPr lang="en-GB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F6E2A86-0337-39AE-CACE-D9966A784D74}"/>
              </a:ext>
            </a:extLst>
          </p:cNvPr>
          <p:cNvGrpSpPr/>
          <p:nvPr/>
        </p:nvGrpSpPr>
        <p:grpSpPr>
          <a:xfrm>
            <a:off x="3789218" y="761458"/>
            <a:ext cx="2390796" cy="1332929"/>
            <a:chOff x="467591" y="2020577"/>
            <a:chExt cx="2306782" cy="1647414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0BD7318-167B-6BA6-D186-03604590E282}"/>
                </a:ext>
              </a:extLst>
            </p:cNvPr>
            <p:cNvGrpSpPr/>
            <p:nvPr/>
          </p:nvGrpSpPr>
          <p:grpSpPr>
            <a:xfrm>
              <a:off x="467591" y="2020577"/>
              <a:ext cx="2306782" cy="1647414"/>
              <a:chOff x="467591" y="2020577"/>
              <a:chExt cx="2306782" cy="1647414"/>
            </a:xfrm>
          </p:grpSpPr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3AD625EE-8DEA-05FE-5A7C-B91495708222}"/>
                  </a:ext>
                </a:extLst>
              </p:cNvPr>
              <p:cNvSpPr/>
              <p:nvPr/>
            </p:nvSpPr>
            <p:spPr>
              <a:xfrm>
                <a:off x="467591" y="2389909"/>
                <a:ext cx="2306782" cy="127808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0B2F071B-49A4-5CA3-06A7-F676C1877B0E}"/>
                  </a:ext>
                </a:extLst>
              </p:cNvPr>
              <p:cNvSpPr txBox="1"/>
              <p:nvPr/>
            </p:nvSpPr>
            <p:spPr>
              <a:xfrm>
                <a:off x="602673" y="2020577"/>
                <a:ext cx="2036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Convolutional Layer</a:t>
                </a:r>
              </a:p>
            </p:txBody>
          </p:sp>
        </p:grp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356D9635-E391-D9DC-A365-6C73AA800ACA}"/>
                </a:ext>
              </a:extLst>
            </p:cNvPr>
            <p:cNvSpPr txBox="1"/>
            <p:nvPr/>
          </p:nvSpPr>
          <p:spPr>
            <a:xfrm>
              <a:off x="602673" y="2447511"/>
              <a:ext cx="2036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16 Filters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EA0C7DF8-9249-B2A8-2532-51708449B9B3}"/>
                </a:ext>
              </a:extLst>
            </p:cNvPr>
            <p:cNvSpPr txBox="1"/>
            <p:nvPr/>
          </p:nvSpPr>
          <p:spPr>
            <a:xfrm>
              <a:off x="602673" y="2816843"/>
              <a:ext cx="2036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Kernel size 3x3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C6B57402-4FEA-F329-92DA-F36815950EA0}"/>
                </a:ext>
              </a:extLst>
            </p:cNvPr>
            <p:cNvSpPr txBox="1"/>
            <p:nvPr/>
          </p:nvSpPr>
          <p:spPr>
            <a:xfrm>
              <a:off x="602673" y="3186175"/>
              <a:ext cx="2036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ReLU</a:t>
              </a:r>
              <a:endParaRPr lang="en-GB" dirty="0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1F23B79-E16D-8DA0-1BA7-11CC8CEA55A5}"/>
              </a:ext>
            </a:extLst>
          </p:cNvPr>
          <p:cNvGrpSpPr/>
          <p:nvPr/>
        </p:nvGrpSpPr>
        <p:grpSpPr>
          <a:xfrm>
            <a:off x="6678325" y="1200742"/>
            <a:ext cx="2206336" cy="711223"/>
            <a:chOff x="6096000" y="2844284"/>
            <a:chExt cx="2206336" cy="711223"/>
          </a:xfrm>
        </p:grpSpPr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2602ABC1-B0DD-D4E0-C8AF-3B3C2DFBFEB5}"/>
                </a:ext>
              </a:extLst>
            </p:cNvPr>
            <p:cNvSpPr txBox="1"/>
            <p:nvPr/>
          </p:nvSpPr>
          <p:spPr>
            <a:xfrm>
              <a:off x="6262254" y="2844284"/>
              <a:ext cx="1873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MaxPooling</a:t>
              </a:r>
              <a:r>
                <a:rPr lang="en-GB" dirty="0"/>
                <a:t> (2x2)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C07976E6-C437-D5E6-71A1-13700171F861}"/>
                </a:ext>
              </a:extLst>
            </p:cNvPr>
            <p:cNvSpPr txBox="1"/>
            <p:nvPr/>
          </p:nvSpPr>
          <p:spPr>
            <a:xfrm>
              <a:off x="6096000" y="3186175"/>
              <a:ext cx="2206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BatchNormalization</a:t>
              </a:r>
              <a:r>
                <a:rPr lang="en-GB" dirty="0"/>
                <a:t> 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45BA4E25-3FD7-8AEE-65F1-9742F502D9F6}"/>
              </a:ext>
            </a:extLst>
          </p:cNvPr>
          <p:cNvGrpSpPr/>
          <p:nvPr/>
        </p:nvGrpSpPr>
        <p:grpSpPr>
          <a:xfrm>
            <a:off x="9311122" y="799739"/>
            <a:ext cx="2306782" cy="1294645"/>
            <a:chOff x="467591" y="2020577"/>
            <a:chExt cx="2306782" cy="1647414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C39FF43F-A90D-3A34-767E-B9BECE0E4C4A}"/>
                </a:ext>
              </a:extLst>
            </p:cNvPr>
            <p:cNvGrpSpPr/>
            <p:nvPr/>
          </p:nvGrpSpPr>
          <p:grpSpPr>
            <a:xfrm>
              <a:off x="467591" y="2020577"/>
              <a:ext cx="2306782" cy="1647414"/>
              <a:chOff x="467591" y="2020577"/>
              <a:chExt cx="2306782" cy="1647414"/>
            </a:xfrm>
          </p:grpSpPr>
          <p:sp>
            <p:nvSpPr>
              <p:cNvPr id="36" name="Retângulo 35">
                <a:extLst>
                  <a:ext uri="{FF2B5EF4-FFF2-40B4-BE49-F238E27FC236}">
                    <a16:creationId xmlns:a16="http://schemas.microsoft.com/office/drawing/2014/main" id="{70C3F15B-0B04-AA23-2875-A63AD94C043F}"/>
                  </a:ext>
                </a:extLst>
              </p:cNvPr>
              <p:cNvSpPr/>
              <p:nvPr/>
            </p:nvSpPr>
            <p:spPr>
              <a:xfrm>
                <a:off x="467591" y="2389909"/>
                <a:ext cx="2306782" cy="127808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1D839D62-E9C1-E79E-13F4-E546606E557B}"/>
                  </a:ext>
                </a:extLst>
              </p:cNvPr>
              <p:cNvSpPr txBox="1"/>
              <p:nvPr/>
            </p:nvSpPr>
            <p:spPr>
              <a:xfrm>
                <a:off x="602673" y="2020577"/>
                <a:ext cx="2036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Convolutional Layer</a:t>
                </a:r>
              </a:p>
            </p:txBody>
          </p:sp>
        </p:grp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187EB2E9-E44A-16E6-54E7-4F4247B06E94}"/>
                </a:ext>
              </a:extLst>
            </p:cNvPr>
            <p:cNvSpPr txBox="1"/>
            <p:nvPr/>
          </p:nvSpPr>
          <p:spPr>
            <a:xfrm>
              <a:off x="602673" y="2447511"/>
              <a:ext cx="2036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16 Filters</a:t>
              </a: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93B0674A-95DF-D095-53BD-B2322952902B}"/>
                </a:ext>
              </a:extLst>
            </p:cNvPr>
            <p:cNvSpPr txBox="1"/>
            <p:nvPr/>
          </p:nvSpPr>
          <p:spPr>
            <a:xfrm>
              <a:off x="602673" y="2816843"/>
              <a:ext cx="2036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Kernel size 3x3</a:t>
              </a: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561270FC-FE93-4936-4EF3-D9156F5847B2}"/>
                </a:ext>
              </a:extLst>
            </p:cNvPr>
            <p:cNvSpPr txBox="1"/>
            <p:nvPr/>
          </p:nvSpPr>
          <p:spPr>
            <a:xfrm>
              <a:off x="602673" y="3186175"/>
              <a:ext cx="2036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ReLU</a:t>
              </a:r>
              <a:endParaRPr lang="en-GB" dirty="0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26062802-EC9A-AB93-47B0-900A7A464B85}"/>
              </a:ext>
            </a:extLst>
          </p:cNvPr>
          <p:cNvGrpSpPr/>
          <p:nvPr/>
        </p:nvGrpSpPr>
        <p:grpSpPr>
          <a:xfrm>
            <a:off x="568472" y="2358217"/>
            <a:ext cx="2306782" cy="1278080"/>
            <a:chOff x="467591" y="2020577"/>
            <a:chExt cx="2306782" cy="1647414"/>
          </a:xfrm>
        </p:grpSpPr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63B55297-1575-B875-A4D1-D0B832270AF6}"/>
                </a:ext>
              </a:extLst>
            </p:cNvPr>
            <p:cNvGrpSpPr/>
            <p:nvPr/>
          </p:nvGrpSpPr>
          <p:grpSpPr>
            <a:xfrm>
              <a:off x="467591" y="2020577"/>
              <a:ext cx="2306782" cy="1647414"/>
              <a:chOff x="467591" y="2020577"/>
              <a:chExt cx="2306782" cy="1647414"/>
            </a:xfrm>
          </p:grpSpPr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5309A151-4EAB-AC1A-CC10-873C9C51B0F5}"/>
                  </a:ext>
                </a:extLst>
              </p:cNvPr>
              <p:cNvSpPr/>
              <p:nvPr/>
            </p:nvSpPr>
            <p:spPr>
              <a:xfrm>
                <a:off x="467591" y="2389909"/>
                <a:ext cx="2306782" cy="127808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8F425298-5CB0-E464-4EFE-E92A6B6C86D0}"/>
                  </a:ext>
                </a:extLst>
              </p:cNvPr>
              <p:cNvSpPr txBox="1"/>
              <p:nvPr/>
            </p:nvSpPr>
            <p:spPr>
              <a:xfrm>
                <a:off x="602673" y="2020577"/>
                <a:ext cx="2036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Convolutional Layer</a:t>
                </a:r>
              </a:p>
            </p:txBody>
          </p:sp>
        </p:grp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F2B251F0-25F2-52FA-4FAB-F19C3269AB9F}"/>
                </a:ext>
              </a:extLst>
            </p:cNvPr>
            <p:cNvSpPr txBox="1"/>
            <p:nvPr/>
          </p:nvSpPr>
          <p:spPr>
            <a:xfrm>
              <a:off x="602673" y="2447511"/>
              <a:ext cx="2036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32 Filters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EC0C3A52-C0E8-D96D-EFD4-9705701C7769}"/>
                </a:ext>
              </a:extLst>
            </p:cNvPr>
            <p:cNvSpPr txBox="1"/>
            <p:nvPr/>
          </p:nvSpPr>
          <p:spPr>
            <a:xfrm>
              <a:off x="602673" y="2816843"/>
              <a:ext cx="2036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Kernel size 3x3</a:t>
              </a: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2EA74229-6319-3F2A-B85A-8EE3C11F48F4}"/>
                </a:ext>
              </a:extLst>
            </p:cNvPr>
            <p:cNvSpPr txBox="1"/>
            <p:nvPr/>
          </p:nvSpPr>
          <p:spPr>
            <a:xfrm>
              <a:off x="602673" y="3186175"/>
              <a:ext cx="2036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ReLU</a:t>
              </a:r>
              <a:endParaRPr lang="en-GB" dirty="0"/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4AC6EF47-313D-E68A-0453-BF799BD8566A}"/>
              </a:ext>
            </a:extLst>
          </p:cNvPr>
          <p:cNvGrpSpPr/>
          <p:nvPr/>
        </p:nvGrpSpPr>
        <p:grpSpPr>
          <a:xfrm>
            <a:off x="3514743" y="2673386"/>
            <a:ext cx="2206336" cy="711223"/>
            <a:chOff x="6096000" y="2844284"/>
            <a:chExt cx="2206336" cy="711223"/>
          </a:xfrm>
        </p:grpSpPr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D12F9F65-41F1-3B1E-DDCA-5D51C9ADFE26}"/>
                </a:ext>
              </a:extLst>
            </p:cNvPr>
            <p:cNvSpPr txBox="1"/>
            <p:nvPr/>
          </p:nvSpPr>
          <p:spPr>
            <a:xfrm>
              <a:off x="6262254" y="2844284"/>
              <a:ext cx="1873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/>
                <a:t>MaxPooling</a:t>
              </a:r>
              <a:r>
                <a:rPr lang="en-GB" dirty="0"/>
                <a:t> (2x2)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2E0B7ECD-6BD2-A67B-583D-55078BF6B79D}"/>
                </a:ext>
              </a:extLst>
            </p:cNvPr>
            <p:cNvSpPr txBox="1"/>
            <p:nvPr/>
          </p:nvSpPr>
          <p:spPr>
            <a:xfrm>
              <a:off x="6096000" y="3186175"/>
              <a:ext cx="2206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/>
                <a:t>BatchNormalization</a:t>
              </a:r>
              <a:r>
                <a:rPr lang="en-GB" dirty="0"/>
                <a:t> </a:t>
              </a:r>
            </a:p>
          </p:txBody>
        </p: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7A5B3D30-C339-54C3-198C-3A3AAE24030B}"/>
              </a:ext>
            </a:extLst>
          </p:cNvPr>
          <p:cNvGrpSpPr/>
          <p:nvPr/>
        </p:nvGrpSpPr>
        <p:grpSpPr>
          <a:xfrm>
            <a:off x="556320" y="3811228"/>
            <a:ext cx="2306782" cy="1341442"/>
            <a:chOff x="467591" y="2020577"/>
            <a:chExt cx="2306782" cy="1647414"/>
          </a:xfrm>
        </p:grpSpPr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0883678C-9673-0952-42BB-FB46C94EE118}"/>
                </a:ext>
              </a:extLst>
            </p:cNvPr>
            <p:cNvGrpSpPr/>
            <p:nvPr/>
          </p:nvGrpSpPr>
          <p:grpSpPr>
            <a:xfrm>
              <a:off x="467591" y="2020577"/>
              <a:ext cx="2306782" cy="1647414"/>
              <a:chOff x="467591" y="2020577"/>
              <a:chExt cx="2306782" cy="1647414"/>
            </a:xfrm>
          </p:grpSpPr>
          <p:sp>
            <p:nvSpPr>
              <p:cNvPr id="57" name="Retângulo 56">
                <a:extLst>
                  <a:ext uri="{FF2B5EF4-FFF2-40B4-BE49-F238E27FC236}">
                    <a16:creationId xmlns:a16="http://schemas.microsoft.com/office/drawing/2014/main" id="{1E366329-A1E3-37D9-78D3-31D42EA66A54}"/>
                  </a:ext>
                </a:extLst>
              </p:cNvPr>
              <p:cNvSpPr/>
              <p:nvPr/>
            </p:nvSpPr>
            <p:spPr>
              <a:xfrm>
                <a:off x="467591" y="2389909"/>
                <a:ext cx="2306782" cy="127808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FC80E0AF-9A66-76C2-6828-49B5EE856C6D}"/>
                  </a:ext>
                </a:extLst>
              </p:cNvPr>
              <p:cNvSpPr txBox="1"/>
              <p:nvPr/>
            </p:nvSpPr>
            <p:spPr>
              <a:xfrm>
                <a:off x="602673" y="2020577"/>
                <a:ext cx="2036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Dense Layer</a:t>
                </a:r>
              </a:p>
            </p:txBody>
          </p:sp>
        </p:grp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2CB00C37-BD71-9A24-8D0E-3CCEBC301DBB}"/>
                </a:ext>
              </a:extLst>
            </p:cNvPr>
            <p:cNvSpPr txBox="1"/>
            <p:nvPr/>
          </p:nvSpPr>
          <p:spPr>
            <a:xfrm>
              <a:off x="602673" y="2603376"/>
              <a:ext cx="2036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128 Neurons</a:t>
              </a:r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D3048259-A24C-7A0C-2FC5-1DD7982AB2A2}"/>
                </a:ext>
              </a:extLst>
            </p:cNvPr>
            <p:cNvSpPr txBox="1"/>
            <p:nvPr/>
          </p:nvSpPr>
          <p:spPr>
            <a:xfrm>
              <a:off x="602673" y="3000290"/>
              <a:ext cx="2036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ReLU</a:t>
              </a:r>
              <a:endParaRPr lang="en-GB" dirty="0"/>
            </a:p>
          </p:txBody>
        </p: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EAB45F04-C4C9-F5B9-D054-1B18DB7FC55B}"/>
              </a:ext>
            </a:extLst>
          </p:cNvPr>
          <p:cNvGrpSpPr/>
          <p:nvPr/>
        </p:nvGrpSpPr>
        <p:grpSpPr>
          <a:xfrm>
            <a:off x="3383972" y="4215158"/>
            <a:ext cx="2206336" cy="704377"/>
            <a:chOff x="3110346" y="3889188"/>
            <a:chExt cx="2206336" cy="704377"/>
          </a:xfrm>
        </p:grpSpPr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4AE0F731-5711-7538-6DCA-915A4FAC2B5D}"/>
                </a:ext>
              </a:extLst>
            </p:cNvPr>
            <p:cNvSpPr txBox="1"/>
            <p:nvPr/>
          </p:nvSpPr>
          <p:spPr>
            <a:xfrm>
              <a:off x="3110346" y="3889188"/>
              <a:ext cx="2206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/>
                <a:t>BatchNormalization</a:t>
              </a:r>
              <a:r>
                <a:rPr lang="en-GB" dirty="0"/>
                <a:t> 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6B2532FC-3AE6-6121-C462-55E6998B485B}"/>
                </a:ext>
              </a:extLst>
            </p:cNvPr>
            <p:cNvSpPr txBox="1"/>
            <p:nvPr/>
          </p:nvSpPr>
          <p:spPr>
            <a:xfrm>
              <a:off x="3110346" y="4224233"/>
              <a:ext cx="2206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Dropout 50% </a:t>
              </a:r>
            </a:p>
          </p:txBody>
        </p:sp>
      </p:grp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FCDB357A-329A-DCAB-9828-E07A0B66301C}"/>
              </a:ext>
            </a:extLst>
          </p:cNvPr>
          <p:cNvSpPr txBox="1"/>
          <p:nvPr/>
        </p:nvSpPr>
        <p:spPr>
          <a:xfrm>
            <a:off x="955327" y="318889"/>
            <a:ext cx="162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Input 32x32x3</a:t>
            </a:r>
          </a:p>
        </p:txBody>
      </p:sp>
      <p:cxnSp>
        <p:nvCxnSpPr>
          <p:cNvPr id="83" name="Conexão reta unidirecional 82">
            <a:extLst>
              <a:ext uri="{FF2B5EF4-FFF2-40B4-BE49-F238E27FC236}">
                <a16:creationId xmlns:a16="http://schemas.microsoft.com/office/drawing/2014/main" id="{4B621332-8F70-5CDC-44D8-3D88C74F3603}"/>
              </a:ext>
            </a:extLst>
          </p:cNvPr>
          <p:cNvCxnSpPr>
            <a:cxnSpLocks/>
          </p:cNvCxnSpPr>
          <p:nvPr/>
        </p:nvCxnSpPr>
        <p:spPr>
          <a:xfrm>
            <a:off x="3148447" y="1577136"/>
            <a:ext cx="428642" cy="0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xão reta unidirecional 84">
            <a:extLst>
              <a:ext uri="{FF2B5EF4-FFF2-40B4-BE49-F238E27FC236}">
                <a16:creationId xmlns:a16="http://schemas.microsoft.com/office/drawing/2014/main" id="{27336046-43EE-C288-BC2B-D136F231A964}"/>
              </a:ext>
            </a:extLst>
          </p:cNvPr>
          <p:cNvCxnSpPr>
            <a:cxnSpLocks/>
          </p:cNvCxnSpPr>
          <p:nvPr/>
        </p:nvCxnSpPr>
        <p:spPr>
          <a:xfrm>
            <a:off x="8728797" y="1573978"/>
            <a:ext cx="428642" cy="0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xão reta unidirecional 85">
            <a:extLst>
              <a:ext uri="{FF2B5EF4-FFF2-40B4-BE49-F238E27FC236}">
                <a16:creationId xmlns:a16="http://schemas.microsoft.com/office/drawing/2014/main" id="{9E985281-6E02-3F29-22E7-9C2591D118B0}"/>
              </a:ext>
            </a:extLst>
          </p:cNvPr>
          <p:cNvCxnSpPr>
            <a:cxnSpLocks/>
          </p:cNvCxnSpPr>
          <p:nvPr/>
        </p:nvCxnSpPr>
        <p:spPr>
          <a:xfrm>
            <a:off x="6260074" y="1573978"/>
            <a:ext cx="428642" cy="0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xão reta unidirecional 86">
            <a:extLst>
              <a:ext uri="{FF2B5EF4-FFF2-40B4-BE49-F238E27FC236}">
                <a16:creationId xmlns:a16="http://schemas.microsoft.com/office/drawing/2014/main" id="{B3B5F7DF-FE6D-1DEE-9232-E1540E453734}"/>
              </a:ext>
            </a:extLst>
          </p:cNvPr>
          <p:cNvCxnSpPr>
            <a:cxnSpLocks/>
          </p:cNvCxnSpPr>
          <p:nvPr/>
        </p:nvCxnSpPr>
        <p:spPr>
          <a:xfrm>
            <a:off x="11711403" y="1573978"/>
            <a:ext cx="428642" cy="0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xão reta unidirecional 87">
            <a:extLst>
              <a:ext uri="{FF2B5EF4-FFF2-40B4-BE49-F238E27FC236}">
                <a16:creationId xmlns:a16="http://schemas.microsoft.com/office/drawing/2014/main" id="{E9FB7041-9398-4266-689F-C2CE8C6B93F7}"/>
              </a:ext>
            </a:extLst>
          </p:cNvPr>
          <p:cNvCxnSpPr>
            <a:cxnSpLocks/>
          </p:cNvCxnSpPr>
          <p:nvPr/>
        </p:nvCxnSpPr>
        <p:spPr>
          <a:xfrm>
            <a:off x="37676" y="3028998"/>
            <a:ext cx="428642" cy="0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xão reta unidirecional 88">
            <a:extLst>
              <a:ext uri="{FF2B5EF4-FFF2-40B4-BE49-F238E27FC236}">
                <a16:creationId xmlns:a16="http://schemas.microsoft.com/office/drawing/2014/main" id="{C12AA66A-43B5-1965-5C20-510869D3371A}"/>
              </a:ext>
            </a:extLst>
          </p:cNvPr>
          <p:cNvCxnSpPr>
            <a:cxnSpLocks/>
          </p:cNvCxnSpPr>
          <p:nvPr/>
        </p:nvCxnSpPr>
        <p:spPr>
          <a:xfrm>
            <a:off x="3110346" y="3073093"/>
            <a:ext cx="428642" cy="0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xão reta unidirecional 90">
            <a:extLst>
              <a:ext uri="{FF2B5EF4-FFF2-40B4-BE49-F238E27FC236}">
                <a16:creationId xmlns:a16="http://schemas.microsoft.com/office/drawing/2014/main" id="{7BFA4B24-0C5D-0EF7-3BD7-7BA852FD0FF7}"/>
              </a:ext>
            </a:extLst>
          </p:cNvPr>
          <p:cNvCxnSpPr>
            <a:cxnSpLocks/>
          </p:cNvCxnSpPr>
          <p:nvPr/>
        </p:nvCxnSpPr>
        <p:spPr>
          <a:xfrm>
            <a:off x="5751372" y="2997787"/>
            <a:ext cx="428642" cy="0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9E3D38F6-0A00-5AC9-B31E-E38FB425DD45}"/>
              </a:ext>
            </a:extLst>
          </p:cNvPr>
          <p:cNvGrpSpPr/>
          <p:nvPr/>
        </p:nvGrpSpPr>
        <p:grpSpPr>
          <a:xfrm>
            <a:off x="6332840" y="2252437"/>
            <a:ext cx="2306782" cy="1313116"/>
            <a:chOff x="467591" y="2020577"/>
            <a:chExt cx="2306782" cy="1647414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391C3414-F46C-2D29-AA46-A9DBF32096B7}"/>
                </a:ext>
              </a:extLst>
            </p:cNvPr>
            <p:cNvGrpSpPr/>
            <p:nvPr/>
          </p:nvGrpSpPr>
          <p:grpSpPr>
            <a:xfrm>
              <a:off x="467591" y="2020577"/>
              <a:ext cx="2306782" cy="1647414"/>
              <a:chOff x="467591" y="2020577"/>
              <a:chExt cx="2306782" cy="1647414"/>
            </a:xfrm>
          </p:grpSpPr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9441EB93-A564-DDF3-D898-5AFFDF099363}"/>
                  </a:ext>
                </a:extLst>
              </p:cNvPr>
              <p:cNvSpPr/>
              <p:nvPr/>
            </p:nvSpPr>
            <p:spPr>
              <a:xfrm>
                <a:off x="467591" y="2389909"/>
                <a:ext cx="2306782" cy="127808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D995F32-2760-C29C-C21F-AA7EB2E78717}"/>
                  </a:ext>
                </a:extLst>
              </p:cNvPr>
              <p:cNvSpPr txBox="1"/>
              <p:nvPr/>
            </p:nvSpPr>
            <p:spPr>
              <a:xfrm>
                <a:off x="602673" y="2020577"/>
                <a:ext cx="2036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Convolutional Layer</a:t>
                </a:r>
              </a:p>
            </p:txBody>
          </p:sp>
        </p:grp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51DEE690-D9FF-5332-26DD-7AC9836AA09A}"/>
                </a:ext>
              </a:extLst>
            </p:cNvPr>
            <p:cNvSpPr txBox="1"/>
            <p:nvPr/>
          </p:nvSpPr>
          <p:spPr>
            <a:xfrm>
              <a:off x="602673" y="2447511"/>
              <a:ext cx="2036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32 Filters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362077C-1165-68C8-31A3-E084ED6352BF}"/>
                </a:ext>
              </a:extLst>
            </p:cNvPr>
            <p:cNvSpPr txBox="1"/>
            <p:nvPr/>
          </p:nvSpPr>
          <p:spPr>
            <a:xfrm>
              <a:off x="602673" y="2816843"/>
              <a:ext cx="2036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Kernel size 3x3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C3A7F036-8F6C-5A04-B85F-8E77D27D6777}"/>
                </a:ext>
              </a:extLst>
            </p:cNvPr>
            <p:cNvSpPr txBox="1"/>
            <p:nvPr/>
          </p:nvSpPr>
          <p:spPr>
            <a:xfrm>
              <a:off x="602673" y="3186175"/>
              <a:ext cx="2036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ReLU</a:t>
              </a:r>
              <a:endParaRPr lang="en-GB" dirty="0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48F1FA13-04FB-E26B-DBC7-2FAD5BA0F90C}"/>
              </a:ext>
            </a:extLst>
          </p:cNvPr>
          <p:cNvGrpSpPr/>
          <p:nvPr/>
        </p:nvGrpSpPr>
        <p:grpSpPr>
          <a:xfrm>
            <a:off x="9128380" y="2474653"/>
            <a:ext cx="2206336" cy="1046268"/>
            <a:chOff x="3110346" y="3547297"/>
            <a:chExt cx="2206336" cy="1046268"/>
          </a:xfrm>
        </p:grpSpPr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F0BE7C81-9D3B-293C-6761-AD112B7315E0}"/>
                </a:ext>
              </a:extLst>
            </p:cNvPr>
            <p:cNvGrpSpPr/>
            <p:nvPr/>
          </p:nvGrpSpPr>
          <p:grpSpPr>
            <a:xfrm>
              <a:off x="3110346" y="3547297"/>
              <a:ext cx="2206336" cy="711223"/>
              <a:chOff x="6096000" y="2844284"/>
              <a:chExt cx="2206336" cy="711223"/>
            </a:xfrm>
          </p:grpSpPr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AF2E54E2-ABBE-9BF7-521B-8C2F10306440}"/>
                  </a:ext>
                </a:extLst>
              </p:cNvPr>
              <p:cNvSpPr txBox="1"/>
              <p:nvPr/>
            </p:nvSpPr>
            <p:spPr>
              <a:xfrm>
                <a:off x="6262254" y="2844284"/>
                <a:ext cx="1873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err="1"/>
                  <a:t>MaxPooling</a:t>
                </a:r>
                <a:r>
                  <a:rPr lang="en-GB" dirty="0"/>
                  <a:t> (2x2)</a:t>
                </a:r>
              </a:p>
            </p:txBody>
          </p:sp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9D3D9B74-7FA6-1FD0-32E1-A1DA842DB4F0}"/>
                  </a:ext>
                </a:extLst>
              </p:cNvPr>
              <p:cNvSpPr txBox="1"/>
              <p:nvPr/>
            </p:nvSpPr>
            <p:spPr>
              <a:xfrm>
                <a:off x="6096000" y="3186175"/>
                <a:ext cx="22063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err="1"/>
                  <a:t>BatchNormalization</a:t>
                </a:r>
                <a:r>
                  <a:rPr lang="en-GB" dirty="0"/>
                  <a:t> </a:t>
                </a:r>
              </a:p>
            </p:txBody>
          </p:sp>
        </p:grp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974E9054-F82B-81B4-218E-7E976B144050}"/>
                </a:ext>
              </a:extLst>
            </p:cNvPr>
            <p:cNvSpPr txBox="1"/>
            <p:nvPr/>
          </p:nvSpPr>
          <p:spPr>
            <a:xfrm>
              <a:off x="3110346" y="4224233"/>
              <a:ext cx="2206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Flatten </a:t>
              </a:r>
            </a:p>
          </p:txBody>
        </p:sp>
      </p:grpSp>
      <p:cxnSp>
        <p:nvCxnSpPr>
          <p:cNvPr id="60" name="Conexão reta unidirecional 59">
            <a:extLst>
              <a:ext uri="{FF2B5EF4-FFF2-40B4-BE49-F238E27FC236}">
                <a16:creationId xmlns:a16="http://schemas.microsoft.com/office/drawing/2014/main" id="{DC4B0EAD-CE1A-2645-FA1A-C6CA184143D7}"/>
              </a:ext>
            </a:extLst>
          </p:cNvPr>
          <p:cNvCxnSpPr>
            <a:cxnSpLocks/>
          </p:cNvCxnSpPr>
          <p:nvPr/>
        </p:nvCxnSpPr>
        <p:spPr>
          <a:xfrm>
            <a:off x="8728797" y="2978112"/>
            <a:ext cx="428642" cy="0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xão reta unidirecional 61">
            <a:extLst>
              <a:ext uri="{FF2B5EF4-FFF2-40B4-BE49-F238E27FC236}">
                <a16:creationId xmlns:a16="http://schemas.microsoft.com/office/drawing/2014/main" id="{4987B77D-F709-9BD5-98EE-2090686EE103}"/>
              </a:ext>
            </a:extLst>
          </p:cNvPr>
          <p:cNvCxnSpPr>
            <a:cxnSpLocks/>
          </p:cNvCxnSpPr>
          <p:nvPr/>
        </p:nvCxnSpPr>
        <p:spPr>
          <a:xfrm>
            <a:off x="11334716" y="2978112"/>
            <a:ext cx="428642" cy="0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xão reta unidirecional 75">
            <a:extLst>
              <a:ext uri="{FF2B5EF4-FFF2-40B4-BE49-F238E27FC236}">
                <a16:creationId xmlns:a16="http://schemas.microsoft.com/office/drawing/2014/main" id="{CFA03CD5-37C9-14D9-9E4F-802D0ECC25B0}"/>
              </a:ext>
            </a:extLst>
          </p:cNvPr>
          <p:cNvCxnSpPr>
            <a:cxnSpLocks/>
          </p:cNvCxnSpPr>
          <p:nvPr/>
        </p:nvCxnSpPr>
        <p:spPr>
          <a:xfrm>
            <a:off x="37676" y="4618154"/>
            <a:ext cx="428642" cy="0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xão reta unidirecional 76">
            <a:extLst>
              <a:ext uri="{FF2B5EF4-FFF2-40B4-BE49-F238E27FC236}">
                <a16:creationId xmlns:a16="http://schemas.microsoft.com/office/drawing/2014/main" id="{721B1D64-1A5E-4AC5-555A-498F57A484E9}"/>
              </a:ext>
            </a:extLst>
          </p:cNvPr>
          <p:cNvCxnSpPr>
            <a:cxnSpLocks/>
          </p:cNvCxnSpPr>
          <p:nvPr/>
        </p:nvCxnSpPr>
        <p:spPr>
          <a:xfrm>
            <a:off x="3036725" y="4587302"/>
            <a:ext cx="428642" cy="0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A5BCBCB0-E575-C1B5-E0EB-45CE809C8C91}"/>
              </a:ext>
            </a:extLst>
          </p:cNvPr>
          <p:cNvSpPr txBox="1"/>
          <p:nvPr/>
        </p:nvSpPr>
        <p:spPr>
          <a:xfrm>
            <a:off x="5450346" y="55170"/>
            <a:ext cx="123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CNN - 2</a:t>
            </a:r>
          </a:p>
        </p:txBody>
      </p: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486BF634-AB47-47FB-71E4-31EE5D163318}"/>
              </a:ext>
            </a:extLst>
          </p:cNvPr>
          <p:cNvGrpSpPr/>
          <p:nvPr/>
        </p:nvGrpSpPr>
        <p:grpSpPr>
          <a:xfrm>
            <a:off x="5507810" y="4947197"/>
            <a:ext cx="2661805" cy="1679614"/>
            <a:chOff x="3383972" y="5013653"/>
            <a:chExt cx="2661805" cy="1679614"/>
          </a:xfrm>
        </p:grpSpPr>
        <p:grpSp>
          <p:nvGrpSpPr>
            <p:cNvPr id="64" name="Agrupar 63">
              <a:extLst>
                <a:ext uri="{FF2B5EF4-FFF2-40B4-BE49-F238E27FC236}">
                  <a16:creationId xmlns:a16="http://schemas.microsoft.com/office/drawing/2014/main" id="{7C574C9B-A297-D670-1E92-CD8A11C32B80}"/>
                </a:ext>
              </a:extLst>
            </p:cNvPr>
            <p:cNvGrpSpPr/>
            <p:nvPr/>
          </p:nvGrpSpPr>
          <p:grpSpPr>
            <a:xfrm>
              <a:off x="3383972" y="5013653"/>
              <a:ext cx="2661805" cy="1674996"/>
              <a:chOff x="290079" y="1992995"/>
              <a:chExt cx="2661805" cy="1674996"/>
            </a:xfrm>
          </p:grpSpPr>
          <p:grpSp>
            <p:nvGrpSpPr>
              <p:cNvPr id="65" name="Agrupar 64">
                <a:extLst>
                  <a:ext uri="{FF2B5EF4-FFF2-40B4-BE49-F238E27FC236}">
                    <a16:creationId xmlns:a16="http://schemas.microsoft.com/office/drawing/2014/main" id="{7B21495E-BBC7-1EE4-5758-6299D9FE2F43}"/>
                  </a:ext>
                </a:extLst>
              </p:cNvPr>
              <p:cNvGrpSpPr/>
              <p:nvPr/>
            </p:nvGrpSpPr>
            <p:grpSpPr>
              <a:xfrm>
                <a:off x="290079" y="1992995"/>
                <a:ext cx="2661805" cy="1674996"/>
                <a:chOff x="290079" y="1992995"/>
                <a:chExt cx="2661805" cy="1674996"/>
              </a:xfrm>
            </p:grpSpPr>
            <p:sp>
              <p:nvSpPr>
                <p:cNvPr id="68" name="Retângulo 67">
                  <a:extLst>
                    <a:ext uri="{FF2B5EF4-FFF2-40B4-BE49-F238E27FC236}">
                      <a16:creationId xmlns:a16="http://schemas.microsoft.com/office/drawing/2014/main" id="{EC5A5E5D-09DB-4E44-3D1D-FAE9A7FB0E91}"/>
                    </a:ext>
                  </a:extLst>
                </p:cNvPr>
                <p:cNvSpPr/>
                <p:nvPr/>
              </p:nvSpPr>
              <p:spPr>
                <a:xfrm>
                  <a:off x="467591" y="2389909"/>
                  <a:ext cx="2306782" cy="1278082"/>
                </a:xfrm>
                <a:prstGeom prst="rect">
                  <a:avLst/>
                </a:pr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" name="CaixaDeTexto 68">
                  <a:extLst>
                    <a:ext uri="{FF2B5EF4-FFF2-40B4-BE49-F238E27FC236}">
                      <a16:creationId xmlns:a16="http://schemas.microsoft.com/office/drawing/2014/main" id="{E45A433E-0802-7CBF-7A2B-98CD89B2C50A}"/>
                    </a:ext>
                  </a:extLst>
                </p:cNvPr>
                <p:cNvSpPr txBox="1"/>
                <p:nvPr/>
              </p:nvSpPr>
              <p:spPr>
                <a:xfrm>
                  <a:off x="290079" y="1992995"/>
                  <a:ext cx="26618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Output Layer Classification</a:t>
                  </a:r>
                </a:p>
              </p:txBody>
            </p:sp>
          </p:grpSp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C2664B26-909E-820D-3B6C-6B915DA46EC2}"/>
                  </a:ext>
                </a:extLst>
              </p:cNvPr>
              <p:cNvSpPr txBox="1"/>
              <p:nvPr/>
            </p:nvSpPr>
            <p:spPr>
              <a:xfrm>
                <a:off x="553509" y="2440981"/>
                <a:ext cx="10217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43 Units</a:t>
                </a:r>
              </a:p>
            </p:txBody>
          </p:sp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A6750FFD-C790-9A04-378C-7957FEAB89AE}"/>
                  </a:ext>
                </a:extLst>
              </p:cNvPr>
              <p:cNvSpPr txBox="1"/>
              <p:nvPr/>
            </p:nvSpPr>
            <p:spPr>
              <a:xfrm>
                <a:off x="553509" y="2745470"/>
                <a:ext cx="10217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err="1"/>
                  <a:t>Softmax</a:t>
                </a:r>
                <a:endParaRPr lang="en-GB" dirty="0"/>
              </a:p>
            </p:txBody>
          </p:sp>
        </p:grp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22FE4421-0599-9571-7F4C-98060647F91A}"/>
                </a:ext>
              </a:extLst>
            </p:cNvPr>
            <p:cNvSpPr txBox="1"/>
            <p:nvPr/>
          </p:nvSpPr>
          <p:spPr>
            <a:xfrm>
              <a:off x="3647402" y="6108492"/>
              <a:ext cx="2329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Loss: Categorical cross-entropy</a:t>
              </a:r>
            </a:p>
          </p:txBody>
        </p:sp>
      </p:grp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686B9A4B-4D96-E8F0-A4C7-DE470C57147E}"/>
              </a:ext>
            </a:extLst>
          </p:cNvPr>
          <p:cNvGrpSpPr/>
          <p:nvPr/>
        </p:nvGrpSpPr>
        <p:grpSpPr>
          <a:xfrm>
            <a:off x="8431804" y="4969686"/>
            <a:ext cx="2661805" cy="1674996"/>
            <a:chOff x="3383972" y="5013653"/>
            <a:chExt cx="2661805" cy="1674996"/>
          </a:xfrm>
        </p:grpSpPr>
        <p:grpSp>
          <p:nvGrpSpPr>
            <p:cNvPr id="100" name="Agrupar 99">
              <a:extLst>
                <a:ext uri="{FF2B5EF4-FFF2-40B4-BE49-F238E27FC236}">
                  <a16:creationId xmlns:a16="http://schemas.microsoft.com/office/drawing/2014/main" id="{134C1A5E-AECE-A2C5-BB43-3973424CF1BB}"/>
                </a:ext>
              </a:extLst>
            </p:cNvPr>
            <p:cNvGrpSpPr/>
            <p:nvPr/>
          </p:nvGrpSpPr>
          <p:grpSpPr>
            <a:xfrm>
              <a:off x="3383972" y="5013653"/>
              <a:ext cx="2661805" cy="1674996"/>
              <a:chOff x="290079" y="1992995"/>
              <a:chExt cx="2661805" cy="1674996"/>
            </a:xfrm>
          </p:grpSpPr>
          <p:grpSp>
            <p:nvGrpSpPr>
              <p:cNvPr id="102" name="Agrupar 101">
                <a:extLst>
                  <a:ext uri="{FF2B5EF4-FFF2-40B4-BE49-F238E27FC236}">
                    <a16:creationId xmlns:a16="http://schemas.microsoft.com/office/drawing/2014/main" id="{883AE79D-D2A6-06A6-6CB1-4F6E4EA5C1F2}"/>
                  </a:ext>
                </a:extLst>
              </p:cNvPr>
              <p:cNvGrpSpPr/>
              <p:nvPr/>
            </p:nvGrpSpPr>
            <p:grpSpPr>
              <a:xfrm>
                <a:off x="290079" y="1992995"/>
                <a:ext cx="2661805" cy="1674996"/>
                <a:chOff x="290079" y="1992995"/>
                <a:chExt cx="2661805" cy="1674996"/>
              </a:xfrm>
            </p:grpSpPr>
            <p:sp>
              <p:nvSpPr>
                <p:cNvPr id="105" name="Retângulo 104">
                  <a:extLst>
                    <a:ext uri="{FF2B5EF4-FFF2-40B4-BE49-F238E27FC236}">
                      <a16:creationId xmlns:a16="http://schemas.microsoft.com/office/drawing/2014/main" id="{0BC6B95C-DB0A-2D02-9866-FCCBAD639CCF}"/>
                    </a:ext>
                  </a:extLst>
                </p:cNvPr>
                <p:cNvSpPr/>
                <p:nvPr/>
              </p:nvSpPr>
              <p:spPr>
                <a:xfrm>
                  <a:off x="467591" y="2389909"/>
                  <a:ext cx="2306782" cy="1278082"/>
                </a:xfrm>
                <a:prstGeom prst="rect">
                  <a:avLst/>
                </a:pr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6" name="CaixaDeTexto 105">
                  <a:extLst>
                    <a:ext uri="{FF2B5EF4-FFF2-40B4-BE49-F238E27FC236}">
                      <a16:creationId xmlns:a16="http://schemas.microsoft.com/office/drawing/2014/main" id="{CF448D68-4B1F-8AE9-0A1B-66F56A9E175A}"/>
                    </a:ext>
                  </a:extLst>
                </p:cNvPr>
                <p:cNvSpPr txBox="1"/>
                <p:nvPr/>
              </p:nvSpPr>
              <p:spPr>
                <a:xfrm>
                  <a:off x="290079" y="1992995"/>
                  <a:ext cx="26618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Output Layer ROI</a:t>
                  </a:r>
                </a:p>
              </p:txBody>
            </p:sp>
          </p:grpSp>
          <p:sp>
            <p:nvSpPr>
              <p:cNvPr id="103" name="CaixaDeTexto 102">
                <a:extLst>
                  <a:ext uri="{FF2B5EF4-FFF2-40B4-BE49-F238E27FC236}">
                    <a16:creationId xmlns:a16="http://schemas.microsoft.com/office/drawing/2014/main" id="{85652B23-FDBF-0963-8DBD-3A4C00DE8981}"/>
                  </a:ext>
                </a:extLst>
              </p:cNvPr>
              <p:cNvSpPr txBox="1"/>
              <p:nvPr/>
            </p:nvSpPr>
            <p:spPr>
              <a:xfrm>
                <a:off x="553509" y="2440981"/>
                <a:ext cx="10217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4 Units</a:t>
                </a:r>
              </a:p>
            </p:txBody>
          </p:sp>
          <p:sp>
            <p:nvSpPr>
              <p:cNvPr id="104" name="CaixaDeTexto 103">
                <a:extLst>
                  <a:ext uri="{FF2B5EF4-FFF2-40B4-BE49-F238E27FC236}">
                    <a16:creationId xmlns:a16="http://schemas.microsoft.com/office/drawing/2014/main" id="{B18A8A9A-3A5B-106C-E7DA-7CB42EFC1771}"/>
                  </a:ext>
                </a:extLst>
              </p:cNvPr>
              <p:cNvSpPr txBox="1"/>
              <p:nvPr/>
            </p:nvSpPr>
            <p:spPr>
              <a:xfrm>
                <a:off x="553509" y="2745470"/>
                <a:ext cx="10217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Linear</a:t>
                </a:r>
              </a:p>
            </p:txBody>
          </p:sp>
        </p:grp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B50967AE-9BA1-E971-6BDA-5EC94F814A49}"/>
                </a:ext>
              </a:extLst>
            </p:cNvPr>
            <p:cNvSpPr txBox="1"/>
            <p:nvPr/>
          </p:nvSpPr>
          <p:spPr>
            <a:xfrm>
              <a:off x="3595447" y="6108492"/>
              <a:ext cx="23292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Loss: Mean Squared Error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3523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9056</TotalTime>
  <Words>772</Words>
  <Application>Microsoft Office PowerPoint</Application>
  <PresentationFormat>Ecrã Panorâmico</PresentationFormat>
  <Paragraphs>258</Paragraphs>
  <Slides>19</Slides>
  <Notes>16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Faia</dc:creator>
  <cp:lastModifiedBy>João Faia</cp:lastModifiedBy>
  <cp:revision>133</cp:revision>
  <dcterms:created xsi:type="dcterms:W3CDTF">2023-01-28T14:55:00Z</dcterms:created>
  <dcterms:modified xsi:type="dcterms:W3CDTF">2023-05-22T05:06:07Z</dcterms:modified>
</cp:coreProperties>
</file>